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2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embedTrueTypeFonts="true">
  <p:sldMasterIdLst>
    <p:sldMasterId id="2147483661" r:id="rId16"/>
  </p:sldMasterIdLst>
  <p:notesMasterIdLst>
    <p:notesMasterId r:id="rId18"/>
  </p:notesMasterIdLst>
  <p:sldIdLst>
    <p:sldId id="256" r:id="rId20"/>
    <p:sldId id="257" r:id="rId21"/>
    <p:sldId id="258" r:id="rId22"/>
    <p:sldId id="259" r:id="rId23"/>
    <p:sldId id="260" r:id="rId25"/>
    <p:sldId id="261" r:id="rId27"/>
    <p:sldId id="262" r:id="rId29"/>
    <p:sldId id="263" r:id="rId31"/>
    <p:sldId id="264" r:id="rId33"/>
    <p:sldId id="265" r:id="rId35"/>
    <p:sldId id="266" r:id="rId37"/>
    <p:sldId id="267" r:id="rId39"/>
    <p:sldId id="268" r:id="rId41"/>
    <p:sldId id="269" r:id="rId43"/>
    <p:sldId id="270" r:id="rId45"/>
    <p:sldId id="271" r:id="rId47"/>
    <p:sldId id="272" r:id="rId49"/>
    <p:sldId id="273" r:id="rId51"/>
    <p:sldId id="274" r:id="rId53"/>
    <p:sldId id="275" r:id="rId55"/>
    <p:sldId id="276" r:id="rId57"/>
    <p:sldId id="277" r:id="rId59"/>
    <p:sldId id="278" r:id="rId61"/>
    <p:sldId id="279" r:id="rId63"/>
    <p:sldId id="280" r:id="rId65"/>
    <p:sldId id="281" r:id="rId67"/>
    <p:sldId id="282" r:id="rId68"/>
    <p:sldId id="283" r:id="rId70"/>
    <p:sldId id="284" r:id="rId72"/>
    <p:sldId id="285" r:id="rId74"/>
    <p:sldId id="286" r:id="rId76"/>
    <p:sldId id="287" r:id="rId78"/>
    <p:sldId id="288" r:id="rId80"/>
    <p:sldId id="289" r:id="rId82"/>
    <p:sldId id="290" r:id="rId8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Tlab 라곰 Bold" panose="02000600000000000000" pitchFamily="4260117" charset="1">
        <p:regular r:id="rId1"/>
      </p:font>
    </p:embeddedFont>
    <p:embeddedFont>
      <p:font typeface="210 디딤고딕 Light" panose="02020503020101020101" pitchFamily="6554880" charset="1">
        <p:regular r:id="rId2"/>
      </p:font>
    </p:embeddedFont>
    <p:embeddedFont>
      <p:font typeface="210 디딤고딕" panose="02020503020101020101" pitchFamily="0" charset="1">
        <p:regular r:id="rId3"/>
      </p:font>
    </p:embeddedFont>
    <p:embeddedFont>
      <p:font typeface="Chonburi" panose="00000500000000000000" pitchFamily="3407923" charset="1">
        <p:regular/>
      </p:font>
    </p:embeddedFont>
  </p:embeddedFontLst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1.fntdata"></Relationship><Relationship Id="rId2" Type="http://schemas.openxmlformats.org/officeDocument/2006/relationships/font" Target="fonts/font42.fntdata"></Relationship><Relationship Id="rId3" Type="http://schemas.openxmlformats.org/officeDocument/2006/relationships/font" Target="fonts/font43.fntdata"></Relationship><Relationship Id="rId4" Type="http://schemas.openxmlformats.org/officeDocument/2006/relationships/notesSlide" Target="notesSlides/notesSlide1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1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43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7" Type="http://schemas.openxmlformats.org/officeDocument/2006/relationships/slide" Target="slides/slide16.xml"></Relationship><Relationship Id="rId49" Type="http://schemas.openxmlformats.org/officeDocument/2006/relationships/slide" Target="slides/slide17.xml"></Relationship><Relationship Id="rId51" Type="http://schemas.openxmlformats.org/officeDocument/2006/relationships/slide" Target="slides/slide18.xml"></Relationship><Relationship Id="rId53" Type="http://schemas.openxmlformats.org/officeDocument/2006/relationships/slide" Target="slides/slide19.xml"></Relationship><Relationship Id="rId55" Type="http://schemas.openxmlformats.org/officeDocument/2006/relationships/slide" Target="slides/slide20.xml"></Relationship><Relationship Id="rId57" Type="http://schemas.openxmlformats.org/officeDocument/2006/relationships/slide" Target="slides/slide21.xml"></Relationship><Relationship Id="rId59" Type="http://schemas.openxmlformats.org/officeDocument/2006/relationships/slide" Target="slides/slide22.xml"></Relationship><Relationship Id="rId61" Type="http://schemas.openxmlformats.org/officeDocument/2006/relationships/slide" Target="slides/slide23.xml"></Relationship><Relationship Id="rId63" Type="http://schemas.openxmlformats.org/officeDocument/2006/relationships/slide" Target="slides/slide24.xml"></Relationship><Relationship Id="rId65" Type="http://schemas.openxmlformats.org/officeDocument/2006/relationships/slide" Target="slides/slide25.xml"></Relationship><Relationship Id="rId67" Type="http://schemas.openxmlformats.org/officeDocument/2006/relationships/slide" Target="slides/slide26.xml"></Relationship><Relationship Id="rId68" Type="http://schemas.openxmlformats.org/officeDocument/2006/relationships/slide" Target="slides/slide27.xml"></Relationship><Relationship Id="rId70" Type="http://schemas.openxmlformats.org/officeDocument/2006/relationships/slide" Target="slides/slide28.xml"></Relationship><Relationship Id="rId72" Type="http://schemas.openxmlformats.org/officeDocument/2006/relationships/slide" Target="slides/slide29.xml"></Relationship><Relationship Id="rId74" Type="http://schemas.openxmlformats.org/officeDocument/2006/relationships/slide" Target="slides/slide30.xml"></Relationship><Relationship Id="rId76" Type="http://schemas.openxmlformats.org/officeDocument/2006/relationships/slide" Target="slides/slide31.xml"></Relationship><Relationship Id="rId78" Type="http://schemas.openxmlformats.org/officeDocument/2006/relationships/slide" Target="slides/slide32.xml"></Relationship><Relationship Id="rId80" Type="http://schemas.openxmlformats.org/officeDocument/2006/relationships/slide" Target="slides/slide33.xml"></Relationship><Relationship Id="rId82" Type="http://schemas.openxmlformats.org/officeDocument/2006/relationships/slide" Target="slides/slide34.xml"></Relationship><Relationship Id="rId83" Type="http://schemas.openxmlformats.org/officeDocument/2006/relationships/slide" Target="slides/slide35.xml"></Relationship><Relationship Id="rId85" Type="http://schemas.openxmlformats.org/officeDocument/2006/relationships/viewProps" Target="viewProps.xml"></Relationship><Relationship Id="rId8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"사전 집계 최적화 계획"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"집계 테이블 적용"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"집계 테이블 데이터 예시"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"조건부 JOIN 최적화"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결과 비교"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"최적화 적용 효과"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검색 출력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"아티스트 검색 출력페이지"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검색 출력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구현 방법 2가지 간단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MYSQL 함수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테이블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"선택한 초성 검색 구현 방법"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"초성 검색 페이지"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테이블 추가 이유"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"기존 문제점 그림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"적용 과정"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"그룹 페이지 적용 결과"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시현"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주요 성과"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"프로젝트 개선 방향"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"Q&amp;A"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배경 설명</a:t>
            </a:r>
          </a:p>
          <a:p>
            <a:r>
              <a:rPr lang="en-US"/>
              <a:t>- 현재 약 1억개의 음원 개수</a:t>
            </a:r>
          </a:p>
          <a:p>
            <a:r>
              <a:rPr lang="en-US"/>
              <a:t>- 매 월 약 300만 개의 음원이 추가 등록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"ERD"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"대용량 데이터 준비"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"검색 결과 출력 로직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쿼리 설명"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페이지 "앨범 쿼리 성능 분석"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5.png"></Relationship><Relationship Id="rId6" Type="http://schemas.openxmlformats.org/officeDocument/2006/relationships/image" Target="../media/image16.png"></Relationship><Relationship Id="rId7" Type="http://schemas.openxmlformats.org/officeDocument/2006/relationships/image" Target="../media/image17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2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sv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9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10" Type="http://schemas.openxmlformats.org/officeDocument/2006/relationships/image" Target="../media/image22.png"></Relationship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20.png"></Relationship><Relationship Id="rId6" Type="http://schemas.openxmlformats.org/officeDocument/2006/relationships/image" Target="../media/image15.png"></Relationship><Relationship Id="rId7" Type="http://schemas.openxmlformats.org/officeDocument/2006/relationships/image" Target="../media/image16.png"></Relationship><Relationship Id="rId8" Type="http://schemas.openxmlformats.org/officeDocument/2006/relationships/image" Target="../media/image17.png"></Relationship><Relationship Id="rId9" Type="http://schemas.openxmlformats.org/officeDocument/2006/relationships/image" Target="../media/image2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23.png"></Relationship><Relationship Id="rId6" Type="http://schemas.openxmlformats.org/officeDocument/2006/relationships/image" Target="../media/image24.png"></Relationship><Relationship Id="rId7" Type="http://schemas.openxmlformats.org/officeDocument/2006/relationships/image" Target="../media/image25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19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26.png"></Relationship><Relationship Id="rId6" Type="http://schemas.openxmlformats.org/officeDocument/2006/relationships/image" Target="../media/image27.png"></Relationship><Relationship Id="rId7" Type="http://schemas.openxmlformats.org/officeDocument/2006/relationships/image" Target="../media/image28.png"></Relationship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29.png"></Relationship><Relationship Id="rId6" Type="http://schemas.openxmlformats.org/officeDocument/2006/relationships/image" Target="../media/image30.png"></Relationship><Relationship Id="rId7" Type="http://schemas.openxmlformats.org/officeDocument/2006/relationships/image" Target="../media/image31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2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3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4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5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32.png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33.png"></Relationship><Relationship Id="rId6" Type="http://schemas.openxmlformats.org/officeDocument/2006/relationships/image" Target="../media/image34.png"></Relationship><Relationship Id="rId7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7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8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35.png"></Relationship><Relationship Id="rId6" Type="http://schemas.openxmlformats.org/officeDocument/2006/relationships/image" Target="../media/image36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37.png"></Relationship><Relationship Id="rId6" Type="http://schemas.openxmlformats.org/officeDocument/2006/relationships/image" Target="../media/image38.png"></Relationship><Relationship Id="rId7" Type="http://schemas.openxmlformats.org/officeDocument/2006/relationships/image" Target="../media/image39.png"></Relationship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30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40.png"></Relationship><Relationship Id="rId6" Type="http://schemas.openxmlformats.org/officeDocument/2006/relationships/image" Target="../media/image41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31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32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33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10" Type="http://schemas.openxmlformats.org/officeDocument/2006/relationships/image" Target="../media/image8.png"></Relationship><Relationship Id="rId11" Type="http://schemas.openxmlformats.org/officeDocument/2006/relationships/image" Target="../media/image9.png"></Relationship><Relationship Id="rId12" Type="http://schemas.openxmlformats.org/officeDocument/2006/relationships/image" Target="../media/image10.png"></Relationship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3.png"></Relationship><Relationship Id="rId6" Type="http://schemas.openxmlformats.org/officeDocument/2006/relationships/image" Target="../media/image4.png"></Relationship><Relationship Id="rId7" Type="http://schemas.openxmlformats.org/officeDocument/2006/relationships/image" Target="../media/image5.png"></Relationship><Relationship Id="rId8" Type="http://schemas.openxmlformats.org/officeDocument/2006/relationships/image" Target="../media/image6.png"></Relationship><Relationship Id="rId9" Type="http://schemas.openxmlformats.org/officeDocument/2006/relationships/image" Target="../media/image7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1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sv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1.png"></Relationship><Relationship Id="rId4" Type="http://schemas.openxmlformats.org/officeDocument/2006/relationships/image" Target="../media/image2.svg"></Relationship><Relationship Id="rId5" Type="http://schemas.openxmlformats.org/officeDocument/2006/relationships/image" Target="../media/image14.png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746289" y="2367251"/>
            <a:ext cx="6795423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REST Project Presentation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83881" y="4577083"/>
            <a:ext cx="13128327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REST 프로젝트 결과 발표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82021" y="7175242"/>
            <a:ext cx="5132047" cy="214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팀원: 김동환 김현우 정윤정 </a:t>
            </a:r>
          </a:p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박성준 장동필   </a:t>
            </a:r>
          </a:p>
          <a:p>
            <a:pPr algn="ctr">
              <a:lnSpc>
                <a:spcPts val="4284"/>
              </a:lnSpc>
            </a:pPr>
          </a:p>
          <a:p>
            <a:pPr algn="ctr">
              <a:lnSpc>
                <a:spcPts val="4284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2720470" y="7233917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김영웅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41711" y="7233917"/>
            <a:ext cx="3444153" cy="10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기간: </a:t>
            </a:r>
          </a:p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24.08.13 ~ 24.09.09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759922" y="2738849"/>
            <a:ext cx="6724861" cy="3775885"/>
          </a:xfrm>
          <a:custGeom>
            <a:avLst/>
            <a:gdLst/>
            <a:ahLst/>
            <a:cxnLst/>
            <a:rect r="r" b="b" t="t" l="l"/>
            <a:pathLst>
              <a:path h="3775885" w="6724861">
                <a:moveTo>
                  <a:pt x="0" y="0"/>
                </a:moveTo>
                <a:lnTo>
                  <a:pt x="6724860" y="0"/>
                </a:lnTo>
                <a:lnTo>
                  <a:pt x="6724860" y="3775885"/>
                </a:lnTo>
                <a:lnTo>
                  <a:pt x="0" y="3775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759922" y="8105689"/>
            <a:ext cx="6724861" cy="490071"/>
          </a:xfrm>
          <a:custGeom>
            <a:avLst/>
            <a:gdLst/>
            <a:ahLst/>
            <a:cxnLst/>
            <a:rect r="r" b="b" t="t" l="l"/>
            <a:pathLst>
              <a:path h="490071" w="6724861">
                <a:moveTo>
                  <a:pt x="0" y="0"/>
                </a:moveTo>
                <a:lnTo>
                  <a:pt x="6724860" y="0"/>
                </a:lnTo>
                <a:lnTo>
                  <a:pt x="6724860" y="490071"/>
                </a:lnTo>
                <a:lnTo>
                  <a:pt x="0" y="490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759922" y="7049273"/>
            <a:ext cx="6724861" cy="526929"/>
          </a:xfrm>
          <a:custGeom>
            <a:avLst/>
            <a:gdLst/>
            <a:ahLst/>
            <a:cxnLst/>
            <a:rect r="r" b="b" t="t" l="l"/>
            <a:pathLst>
              <a:path h="526929" w="6724861">
                <a:moveTo>
                  <a:pt x="0" y="0"/>
                </a:moveTo>
                <a:lnTo>
                  <a:pt x="6724860" y="0"/>
                </a:lnTo>
                <a:lnTo>
                  <a:pt x="6724860" y="526929"/>
                </a:lnTo>
                <a:lnTo>
                  <a:pt x="0" y="52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9" t="0" r="-2889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앨범 검색 쿼리 최적화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31969" y="2526476"/>
            <a:ext cx="7050405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풀 테이블 스캔: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앞 와일드카드 검색인 경우 모든 테이블을 스캔할 수 밖에 없음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앞 와일드카드 검색이 필요하다고 판단.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최적화 할 수 없는 부분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31969" y="4569641"/>
            <a:ext cx="7050405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Non-Unique Key Lookup: 조건부 조인 최적화 필요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조인이 자주 일어나면 쿼리 코스트가 높게 책정됨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전체 테이블에 대한 조인이 이루어지고 있음.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데이터 개수가 670,000개인 songs 테이블 JOIN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특정 조건에만 조인하도록 최적화 할 수 있음.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31969" y="6614341"/>
            <a:ext cx="705040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집계함수 count: 사전 집계 최적화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검색할 때 마다 count 함수를 실행하므로 성능에 문제가 있음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집계 함수 테이블(*)을 생성해 최적화 할 수 있음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        * 집계 함수를 미리 실행해 저장해두는 테이블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 계획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366281" y="3856235"/>
            <a:ext cx="1613759" cy="1313374"/>
            <a:chOff x="0" y="0"/>
            <a:chExt cx="755596" cy="614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55596" cy="614950"/>
            </a:xfrm>
            <a:custGeom>
              <a:avLst/>
              <a:gdLst/>
              <a:ahLst/>
              <a:cxnLst/>
              <a:rect r="r" b="b" t="t" l="l"/>
              <a:pathLst>
                <a:path h="614950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475824"/>
                  </a:lnTo>
                  <a:cubicBezTo>
                    <a:pt x="755596" y="512722"/>
                    <a:pt x="740938" y="548110"/>
                    <a:pt x="714847" y="574201"/>
                  </a:cubicBezTo>
                  <a:cubicBezTo>
                    <a:pt x="688756" y="600292"/>
                    <a:pt x="653369" y="614950"/>
                    <a:pt x="616470" y="614950"/>
                  </a:cubicBezTo>
                  <a:lnTo>
                    <a:pt x="139126" y="614950"/>
                  </a:lnTo>
                  <a:cubicBezTo>
                    <a:pt x="102227" y="614950"/>
                    <a:pt x="66840" y="600292"/>
                    <a:pt x="40749" y="574201"/>
                  </a:cubicBezTo>
                  <a:cubicBezTo>
                    <a:pt x="14658" y="548110"/>
                    <a:pt x="0" y="512722"/>
                    <a:pt x="0" y="475824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55596" cy="66257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사전 집계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980040" y="3901940"/>
            <a:ext cx="9941679" cy="142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정의: SUM, COUNT, AVG 등의 집계 함수 결과를 미리 계산하여 저장한 테이블을 활용.</a:t>
            </a:r>
          </a:p>
          <a:p>
            <a:pPr algn="just">
              <a:lnSpc>
                <a:spcPts val="2907"/>
              </a:lnSpc>
            </a:pPr>
          </a:p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 쿼리 실행 시 연산 부담 감소, 성능 향상.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3366281" y="3851297"/>
            <a:ext cx="11555438" cy="1313374"/>
            <a:chOff x="0" y="0"/>
            <a:chExt cx="5410502" cy="6149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10502" cy="614950"/>
            </a:xfrm>
            <a:custGeom>
              <a:avLst/>
              <a:gdLst/>
              <a:ahLst/>
              <a:cxnLst/>
              <a:rect r="r" b="b" t="t" l="l"/>
              <a:pathLst>
                <a:path h="61495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5410502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방향성 설정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366281" y="5871470"/>
            <a:ext cx="11555438" cy="2409755"/>
            <a:chOff x="0" y="0"/>
            <a:chExt cx="5410502" cy="112829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410502" cy="1128298"/>
            </a:xfrm>
            <a:custGeom>
              <a:avLst/>
              <a:gdLst/>
              <a:ahLst/>
              <a:cxnLst/>
              <a:rect r="r" b="b" t="t" l="l"/>
              <a:pathLst>
                <a:path h="1128298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08869"/>
                  </a:lnTo>
                  <a:cubicBezTo>
                    <a:pt x="5410502" y="1119599"/>
                    <a:pt x="5401804" y="1128298"/>
                    <a:pt x="5391073" y="1128298"/>
                  </a:cubicBezTo>
                  <a:lnTo>
                    <a:pt x="19429" y="1128298"/>
                  </a:lnTo>
                  <a:cubicBezTo>
                    <a:pt x="8699" y="1128298"/>
                    <a:pt x="0" y="1119599"/>
                    <a:pt x="0" y="1108869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5410502" cy="114734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366281" y="5871470"/>
            <a:ext cx="1613759" cy="2409755"/>
            <a:chOff x="0" y="0"/>
            <a:chExt cx="755596" cy="112829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5596" cy="1128298"/>
            </a:xfrm>
            <a:custGeom>
              <a:avLst/>
              <a:gdLst/>
              <a:ahLst/>
              <a:cxnLst/>
              <a:rect r="r" b="b" t="t" l="l"/>
              <a:pathLst>
                <a:path h="1128298" w="755596">
                  <a:moveTo>
                    <a:pt x="139126" y="0"/>
                  </a:moveTo>
                  <a:lnTo>
                    <a:pt x="616470" y="0"/>
                  </a:lnTo>
                  <a:cubicBezTo>
                    <a:pt x="653369" y="0"/>
                    <a:pt x="688756" y="14658"/>
                    <a:pt x="714847" y="40749"/>
                  </a:cubicBezTo>
                  <a:cubicBezTo>
                    <a:pt x="740938" y="66840"/>
                    <a:pt x="755596" y="102227"/>
                    <a:pt x="755596" y="139126"/>
                  </a:cubicBezTo>
                  <a:lnTo>
                    <a:pt x="755596" y="989172"/>
                  </a:lnTo>
                  <a:cubicBezTo>
                    <a:pt x="755596" y="1026071"/>
                    <a:pt x="740938" y="1061458"/>
                    <a:pt x="714847" y="1087549"/>
                  </a:cubicBezTo>
                  <a:cubicBezTo>
                    <a:pt x="688756" y="1113641"/>
                    <a:pt x="653369" y="1128298"/>
                    <a:pt x="616470" y="1128298"/>
                  </a:cubicBezTo>
                  <a:lnTo>
                    <a:pt x="139126" y="1128298"/>
                  </a:lnTo>
                  <a:cubicBezTo>
                    <a:pt x="62289" y="1128298"/>
                    <a:pt x="0" y="1066010"/>
                    <a:pt x="0" y="989172"/>
                  </a:cubicBezTo>
                  <a:lnTo>
                    <a:pt x="0" y="139126"/>
                  </a:lnTo>
                  <a:cubicBezTo>
                    <a:pt x="0" y="102227"/>
                    <a:pt x="14658" y="66840"/>
                    <a:pt x="40749" y="40749"/>
                  </a:cubicBezTo>
                  <a:cubicBezTo>
                    <a:pt x="66840" y="14658"/>
                    <a:pt x="102227" y="0"/>
                    <a:pt x="139126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755596" cy="117592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근거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980040" y="5958005"/>
            <a:ext cx="9941679" cy="251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문제: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시 매번 COUNT 함수 실행, 성능 저하.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정렬 시 좋아요 정보 조회로 인한 빈번한 JOIN 발생.</a:t>
            </a:r>
          </a:p>
          <a:p>
            <a:pPr algn="just">
              <a:lnSpc>
                <a:spcPts val="2907"/>
              </a:lnSpc>
            </a:pPr>
          </a:p>
          <a:p>
            <a:pPr algn="just" marL="410214" indent="-205107" lvl="1">
              <a:lnSpc>
                <a:spcPts val="2907"/>
              </a:lnSpc>
              <a:buFont typeface="Arial"/>
              <a:buChar char="•"/>
            </a:pP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해결: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19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좋아요 통계 테이블 생성: 앨범, 음원, 아티스트 등 다양한 좋아요 집계 데이터 저장.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최적화:적용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집계 테이블 적용 방법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366281" y="3851297"/>
            <a:ext cx="12445401" cy="3611810"/>
            <a:chOff x="0" y="0"/>
            <a:chExt cx="5827202" cy="16911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827202" cy="1691126"/>
            </a:xfrm>
            <a:custGeom>
              <a:avLst/>
              <a:gdLst/>
              <a:ahLst/>
              <a:cxnLst/>
              <a:rect r="r" b="b" t="t" l="l"/>
              <a:pathLst>
                <a:path h="1691126" w="5827202">
                  <a:moveTo>
                    <a:pt x="18040" y="0"/>
                  </a:moveTo>
                  <a:lnTo>
                    <a:pt x="5809162" y="0"/>
                  </a:lnTo>
                  <a:cubicBezTo>
                    <a:pt x="5813947" y="0"/>
                    <a:pt x="5818535" y="1901"/>
                    <a:pt x="5821918" y="5284"/>
                  </a:cubicBezTo>
                  <a:cubicBezTo>
                    <a:pt x="5825301" y="8667"/>
                    <a:pt x="5827202" y="13256"/>
                    <a:pt x="5827202" y="18040"/>
                  </a:cubicBezTo>
                  <a:lnTo>
                    <a:pt x="5827202" y="1673086"/>
                  </a:lnTo>
                  <a:cubicBezTo>
                    <a:pt x="5827202" y="1677871"/>
                    <a:pt x="5825301" y="1682459"/>
                    <a:pt x="5821918" y="1685842"/>
                  </a:cubicBezTo>
                  <a:cubicBezTo>
                    <a:pt x="5818535" y="1689226"/>
                    <a:pt x="5813947" y="1691126"/>
                    <a:pt x="5809162" y="1691126"/>
                  </a:cubicBezTo>
                  <a:lnTo>
                    <a:pt x="18040" y="1691126"/>
                  </a:lnTo>
                  <a:cubicBezTo>
                    <a:pt x="13256" y="1691126"/>
                    <a:pt x="8667" y="1689226"/>
                    <a:pt x="5284" y="1685842"/>
                  </a:cubicBezTo>
                  <a:cubicBezTo>
                    <a:pt x="1901" y="1682459"/>
                    <a:pt x="0" y="1677871"/>
                    <a:pt x="0" y="1673086"/>
                  </a:cubicBezTo>
                  <a:lnTo>
                    <a:pt x="0" y="18040"/>
                  </a:lnTo>
                  <a:cubicBezTo>
                    <a:pt x="0" y="13256"/>
                    <a:pt x="1901" y="8667"/>
                    <a:pt x="5284" y="5284"/>
                  </a:cubicBezTo>
                  <a:cubicBezTo>
                    <a:pt x="8667" y="1901"/>
                    <a:pt x="13256" y="0"/>
                    <a:pt x="18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5827202" cy="171017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076949" y="4139709"/>
            <a:ext cx="10734733" cy="313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구성: TYPE, ITEM_ID, COUNT 컬럼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type: 데이터 출처 (앨범, 음원 등)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item_id: 가져온 열의 데이터의 PK 아이디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count: 가져온 열의 좋아요 개수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업데이트: 테이블 변경시 실시간 반영, 이용자가 많을 경우 새벽 시간대 업데이트 가능.</a:t>
            </a:r>
          </a:p>
          <a:p>
            <a:pPr algn="just">
              <a:lnSpc>
                <a:spcPts val="2754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2912322" y="3851297"/>
            <a:ext cx="2067718" cy="3611810"/>
            <a:chOff x="0" y="0"/>
            <a:chExt cx="968150" cy="16911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8150" cy="1691126"/>
            </a:xfrm>
            <a:custGeom>
              <a:avLst/>
              <a:gdLst/>
              <a:ahLst/>
              <a:cxnLst/>
              <a:rect r="r" b="b" t="t" l="l"/>
              <a:pathLst>
                <a:path h="1691126" w="968150">
                  <a:moveTo>
                    <a:pt x="108581" y="0"/>
                  </a:moveTo>
                  <a:lnTo>
                    <a:pt x="859568" y="0"/>
                  </a:lnTo>
                  <a:cubicBezTo>
                    <a:pt x="888366" y="0"/>
                    <a:pt x="915984" y="11440"/>
                    <a:pt x="936347" y="31803"/>
                  </a:cubicBezTo>
                  <a:cubicBezTo>
                    <a:pt x="956710" y="52166"/>
                    <a:pt x="968150" y="79784"/>
                    <a:pt x="968150" y="108581"/>
                  </a:cubicBezTo>
                  <a:lnTo>
                    <a:pt x="968150" y="1582545"/>
                  </a:lnTo>
                  <a:cubicBezTo>
                    <a:pt x="968150" y="1642513"/>
                    <a:pt x="919536" y="1691126"/>
                    <a:pt x="859568" y="1691126"/>
                  </a:cubicBezTo>
                  <a:lnTo>
                    <a:pt x="108581" y="1691126"/>
                  </a:lnTo>
                  <a:cubicBezTo>
                    <a:pt x="48614" y="1691126"/>
                    <a:pt x="0" y="1642513"/>
                    <a:pt x="0" y="1582545"/>
                  </a:cubicBezTo>
                  <a:lnTo>
                    <a:pt x="0" y="108581"/>
                  </a:lnTo>
                  <a:cubicBezTo>
                    <a:pt x="0" y="48614"/>
                    <a:pt x="48614" y="0"/>
                    <a:pt x="10858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68150" cy="173875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방법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(집계 테이블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데이터)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912322" y="3525498"/>
            <a:ext cx="5444621" cy="4938145"/>
          </a:xfrm>
          <a:custGeom>
            <a:avLst/>
            <a:gdLst/>
            <a:ahLst/>
            <a:cxnLst/>
            <a:rect r="r" b="b" t="t" l="l"/>
            <a:pathLst>
              <a:path h="4938145" w="5444621">
                <a:moveTo>
                  <a:pt x="0" y="0"/>
                </a:moveTo>
                <a:lnTo>
                  <a:pt x="5444621" y="0"/>
                </a:lnTo>
                <a:lnTo>
                  <a:pt x="5444621" y="4938145"/>
                </a:lnTo>
                <a:lnTo>
                  <a:pt x="0" y="493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최적화:테이블 구조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집계 테이블 저장 예시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994570" y="2879581"/>
            <a:ext cx="11828026" cy="1874849"/>
            <a:chOff x="0" y="0"/>
            <a:chExt cx="5538134" cy="8778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877844"/>
            </a:xfrm>
            <a:custGeom>
              <a:avLst/>
              <a:gdLst/>
              <a:ahLst/>
              <a:cxnLst/>
              <a:rect r="r" b="b" t="t" l="l"/>
              <a:pathLst>
                <a:path h="87784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858862"/>
                  </a:lnTo>
                  <a:cubicBezTo>
                    <a:pt x="5538134" y="869346"/>
                    <a:pt x="5529636" y="877844"/>
                    <a:pt x="5519152" y="877844"/>
                  </a:cubicBezTo>
                  <a:lnTo>
                    <a:pt x="18982" y="877844"/>
                  </a:lnTo>
                  <a:cubicBezTo>
                    <a:pt x="8498" y="877844"/>
                    <a:pt x="0" y="869346"/>
                    <a:pt x="0" y="858862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89689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94570" y="2879581"/>
            <a:ext cx="1712882" cy="1874849"/>
            <a:chOff x="0" y="0"/>
            <a:chExt cx="802008" cy="8778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2008" cy="877844"/>
            </a:xfrm>
            <a:custGeom>
              <a:avLst/>
              <a:gdLst/>
              <a:ahLst/>
              <a:cxnLst/>
              <a:rect r="r" b="b" t="t" l="l"/>
              <a:pathLst>
                <a:path h="877844" w="802008">
                  <a:moveTo>
                    <a:pt x="131075" y="0"/>
                  </a:moveTo>
                  <a:lnTo>
                    <a:pt x="670933" y="0"/>
                  </a:lnTo>
                  <a:cubicBezTo>
                    <a:pt x="705696" y="0"/>
                    <a:pt x="739036" y="13810"/>
                    <a:pt x="763617" y="38391"/>
                  </a:cubicBezTo>
                  <a:cubicBezTo>
                    <a:pt x="788198" y="62972"/>
                    <a:pt x="802008" y="96312"/>
                    <a:pt x="802008" y="131075"/>
                  </a:cubicBezTo>
                  <a:lnTo>
                    <a:pt x="802008" y="746769"/>
                  </a:lnTo>
                  <a:cubicBezTo>
                    <a:pt x="802008" y="819160"/>
                    <a:pt x="743324" y="877844"/>
                    <a:pt x="670933" y="877844"/>
                  </a:cubicBezTo>
                  <a:lnTo>
                    <a:pt x="131075" y="877844"/>
                  </a:lnTo>
                  <a:cubicBezTo>
                    <a:pt x="96312" y="877844"/>
                    <a:pt x="62972" y="864034"/>
                    <a:pt x="38391" y="839453"/>
                  </a:cubicBezTo>
                  <a:cubicBezTo>
                    <a:pt x="13810" y="814872"/>
                    <a:pt x="0" y="781532"/>
                    <a:pt x="0" y="746769"/>
                  </a:cubicBezTo>
                  <a:lnTo>
                    <a:pt x="0" y="131075"/>
                  </a:lnTo>
                  <a:cubicBezTo>
                    <a:pt x="0" y="96312"/>
                    <a:pt x="13810" y="62972"/>
                    <a:pt x="38391" y="38391"/>
                  </a:cubicBezTo>
                  <a:cubicBezTo>
                    <a:pt x="62972" y="13810"/>
                    <a:pt x="96312" y="0"/>
                    <a:pt x="13107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02008" cy="92546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계획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8908583" y="4754429"/>
            <a:ext cx="0" cy="14947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096191" y="6249162"/>
            <a:ext cx="9624783" cy="1179757"/>
          </a:xfrm>
          <a:custGeom>
            <a:avLst/>
            <a:gdLst/>
            <a:ahLst/>
            <a:cxnLst/>
            <a:rect r="r" b="b" t="t" l="l"/>
            <a:pathLst>
              <a:path h="1179757" w="9624783">
                <a:moveTo>
                  <a:pt x="0" y="0"/>
                </a:moveTo>
                <a:lnTo>
                  <a:pt x="9624783" y="0"/>
                </a:lnTo>
                <a:lnTo>
                  <a:pt x="9624783" y="1179757"/>
                </a:lnTo>
                <a:lnTo>
                  <a:pt x="0" y="1179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15400" r="-52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조건부 JOIN 최적화: 계획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07452" y="2972123"/>
            <a:ext cx="10585979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JOIN 조건 설정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EXISTS 함수를 이용해 설정한 조건이 TRUE인 경우만 JOIN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539921"/>
            <a:ext cx="1623060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keyword로 검색된 결과만 JOIN이 되도록 조건 설정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367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577079" y="2264815"/>
            <a:ext cx="2694202" cy="6618066"/>
          </a:xfrm>
          <a:custGeom>
            <a:avLst/>
            <a:gdLst/>
            <a:ahLst/>
            <a:cxnLst/>
            <a:rect r="r" b="b" t="t" l="l"/>
            <a:pathLst>
              <a:path h="6618066" w="2694202">
                <a:moveTo>
                  <a:pt x="0" y="0"/>
                </a:moveTo>
                <a:lnTo>
                  <a:pt x="2694202" y="0"/>
                </a:lnTo>
                <a:lnTo>
                  <a:pt x="2694202" y="6618065"/>
                </a:lnTo>
                <a:lnTo>
                  <a:pt x="0" y="6618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144000" y="4223898"/>
            <a:ext cx="6761983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Exists 함수로 해당 조건이 만족할 경우만 JOIN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서브 쿼리를 사용해 데이터를 가져옴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직접 JOIN문이 사라짐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조건부 JOIN 최적화: 최적화 적용 쿼리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719245" y="3230008"/>
            <a:ext cx="4944108" cy="3544007"/>
          </a:xfrm>
          <a:custGeom>
            <a:avLst/>
            <a:gdLst/>
            <a:ahLst/>
            <a:cxnLst/>
            <a:rect r="r" b="b" t="t" l="l"/>
            <a:pathLst>
              <a:path h="3544007" w="4944108">
                <a:moveTo>
                  <a:pt x="0" y="0"/>
                </a:moveTo>
                <a:lnTo>
                  <a:pt x="4944108" y="0"/>
                </a:lnTo>
                <a:lnTo>
                  <a:pt x="4944108" y="3544007"/>
                </a:lnTo>
                <a:lnTo>
                  <a:pt x="0" y="3544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625627" y="3230008"/>
            <a:ext cx="6311885" cy="3544007"/>
          </a:xfrm>
          <a:custGeom>
            <a:avLst/>
            <a:gdLst/>
            <a:ahLst/>
            <a:cxnLst/>
            <a:rect r="r" b="b" t="t" l="l"/>
            <a:pathLst>
              <a:path h="3544007" w="6311885">
                <a:moveTo>
                  <a:pt x="0" y="0"/>
                </a:moveTo>
                <a:lnTo>
                  <a:pt x="6311885" y="0"/>
                </a:lnTo>
                <a:lnTo>
                  <a:pt x="6311885" y="3544007"/>
                </a:lnTo>
                <a:lnTo>
                  <a:pt x="0" y="354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625627" y="8065707"/>
            <a:ext cx="6311885" cy="459975"/>
          </a:xfrm>
          <a:custGeom>
            <a:avLst/>
            <a:gdLst/>
            <a:ahLst/>
            <a:cxnLst/>
            <a:rect r="r" b="b" t="t" l="l"/>
            <a:pathLst>
              <a:path h="459975" w="6311885">
                <a:moveTo>
                  <a:pt x="0" y="0"/>
                </a:moveTo>
                <a:lnTo>
                  <a:pt x="6311885" y="0"/>
                </a:lnTo>
                <a:lnTo>
                  <a:pt x="6311885" y="459976"/>
                </a:lnTo>
                <a:lnTo>
                  <a:pt x="0" y="45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625627" y="7171087"/>
            <a:ext cx="6311885" cy="494570"/>
          </a:xfrm>
          <a:custGeom>
            <a:avLst/>
            <a:gdLst/>
            <a:ahLst/>
            <a:cxnLst/>
            <a:rect r="r" b="b" t="t" l="l"/>
            <a:pathLst>
              <a:path h="494570" w="6311885">
                <a:moveTo>
                  <a:pt x="0" y="0"/>
                </a:moveTo>
                <a:lnTo>
                  <a:pt x="6311885" y="0"/>
                </a:lnTo>
                <a:lnTo>
                  <a:pt x="6311885" y="494570"/>
                </a:lnTo>
                <a:lnTo>
                  <a:pt x="0" y="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9" t="0" r="-2889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928872" y="7171087"/>
            <a:ext cx="6524852" cy="494570"/>
          </a:xfrm>
          <a:custGeom>
            <a:avLst/>
            <a:gdLst/>
            <a:ahLst/>
            <a:cxnLst/>
            <a:rect r="r" b="b" t="t" l="l"/>
            <a:pathLst>
              <a:path h="494570" w="6524852">
                <a:moveTo>
                  <a:pt x="0" y="0"/>
                </a:moveTo>
                <a:lnTo>
                  <a:pt x="6524853" y="0"/>
                </a:lnTo>
                <a:lnTo>
                  <a:pt x="6524853" y="494570"/>
                </a:lnTo>
                <a:lnTo>
                  <a:pt x="0" y="49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719245" y="8040494"/>
            <a:ext cx="4944108" cy="485188"/>
          </a:xfrm>
          <a:custGeom>
            <a:avLst/>
            <a:gdLst/>
            <a:ahLst/>
            <a:cxnLst/>
            <a:rect r="r" b="b" t="t" l="l"/>
            <a:pathLst>
              <a:path h="485188" w="4944108">
                <a:moveTo>
                  <a:pt x="0" y="0"/>
                </a:moveTo>
                <a:lnTo>
                  <a:pt x="4944108" y="0"/>
                </a:lnTo>
                <a:lnTo>
                  <a:pt x="4944108" y="485189"/>
                </a:lnTo>
                <a:lnTo>
                  <a:pt x="0" y="485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65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성능 비교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 및 조건부 JOIN 최적화 적용 효과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적용 효과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12322" y="2734923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사전 집계 최적화 및 조건부 JOIN 최적화 적용 효과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366281" y="3851297"/>
            <a:ext cx="12445401" cy="1825937"/>
            <a:chOff x="0" y="0"/>
            <a:chExt cx="5827202" cy="85494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827202" cy="854943"/>
            </a:xfrm>
            <a:custGeom>
              <a:avLst/>
              <a:gdLst/>
              <a:ahLst/>
              <a:cxnLst/>
              <a:rect r="r" b="b" t="t" l="l"/>
              <a:pathLst>
                <a:path h="854943" w="5827202">
                  <a:moveTo>
                    <a:pt x="18040" y="0"/>
                  </a:moveTo>
                  <a:lnTo>
                    <a:pt x="5809162" y="0"/>
                  </a:lnTo>
                  <a:cubicBezTo>
                    <a:pt x="5813947" y="0"/>
                    <a:pt x="5818535" y="1901"/>
                    <a:pt x="5821918" y="5284"/>
                  </a:cubicBezTo>
                  <a:cubicBezTo>
                    <a:pt x="5825301" y="8667"/>
                    <a:pt x="5827202" y="13256"/>
                    <a:pt x="5827202" y="18040"/>
                  </a:cubicBezTo>
                  <a:lnTo>
                    <a:pt x="5827202" y="836903"/>
                  </a:lnTo>
                  <a:cubicBezTo>
                    <a:pt x="5827202" y="841687"/>
                    <a:pt x="5825301" y="846276"/>
                    <a:pt x="5821918" y="849659"/>
                  </a:cubicBezTo>
                  <a:cubicBezTo>
                    <a:pt x="5818535" y="853042"/>
                    <a:pt x="5813947" y="854943"/>
                    <a:pt x="5809162" y="854943"/>
                  </a:cubicBezTo>
                  <a:lnTo>
                    <a:pt x="18040" y="854943"/>
                  </a:lnTo>
                  <a:cubicBezTo>
                    <a:pt x="13256" y="854943"/>
                    <a:pt x="8667" y="853042"/>
                    <a:pt x="5284" y="849659"/>
                  </a:cubicBezTo>
                  <a:cubicBezTo>
                    <a:pt x="1901" y="846276"/>
                    <a:pt x="0" y="841687"/>
                    <a:pt x="0" y="836903"/>
                  </a:cubicBezTo>
                  <a:lnTo>
                    <a:pt x="0" y="18040"/>
                  </a:lnTo>
                  <a:cubicBezTo>
                    <a:pt x="0" y="13256"/>
                    <a:pt x="1901" y="8667"/>
                    <a:pt x="5284" y="5284"/>
                  </a:cubicBezTo>
                  <a:cubicBezTo>
                    <a:pt x="8667" y="1901"/>
                    <a:pt x="13256" y="0"/>
                    <a:pt x="180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5827202" cy="87399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076949" y="4066309"/>
            <a:ext cx="10734733" cy="149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 실행 시간 단축 (16.66 S -&gt; 0.078 S)</a:t>
            </a:r>
          </a:p>
          <a:p>
            <a:pPr algn="just" marL="453393" indent="-226697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 코스트 감소 (2,087,816 -&gt; 32,780)</a:t>
            </a:r>
          </a:p>
          <a:p>
            <a:pPr algn="just">
              <a:lnSpc>
                <a:spcPts val="3600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2912322" y="3851297"/>
            <a:ext cx="2067718" cy="1825937"/>
            <a:chOff x="0" y="0"/>
            <a:chExt cx="968150" cy="8549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8150" cy="854943"/>
            </a:xfrm>
            <a:custGeom>
              <a:avLst/>
              <a:gdLst/>
              <a:ahLst/>
              <a:cxnLst/>
              <a:rect r="r" b="b" t="t" l="l"/>
              <a:pathLst>
                <a:path h="854943" w="968150">
                  <a:moveTo>
                    <a:pt x="108581" y="0"/>
                  </a:moveTo>
                  <a:lnTo>
                    <a:pt x="859568" y="0"/>
                  </a:lnTo>
                  <a:cubicBezTo>
                    <a:pt x="888366" y="0"/>
                    <a:pt x="915984" y="11440"/>
                    <a:pt x="936347" y="31803"/>
                  </a:cubicBezTo>
                  <a:cubicBezTo>
                    <a:pt x="956710" y="52166"/>
                    <a:pt x="968150" y="79784"/>
                    <a:pt x="968150" y="108581"/>
                  </a:cubicBezTo>
                  <a:lnTo>
                    <a:pt x="968150" y="746361"/>
                  </a:lnTo>
                  <a:cubicBezTo>
                    <a:pt x="968150" y="806329"/>
                    <a:pt x="919536" y="854943"/>
                    <a:pt x="859568" y="854943"/>
                  </a:cubicBezTo>
                  <a:lnTo>
                    <a:pt x="108581" y="854943"/>
                  </a:lnTo>
                  <a:cubicBezTo>
                    <a:pt x="48614" y="854943"/>
                    <a:pt x="0" y="806329"/>
                    <a:pt x="0" y="746361"/>
                  </a:cubicBezTo>
                  <a:lnTo>
                    <a:pt x="0" y="108581"/>
                  </a:lnTo>
                  <a:cubicBezTo>
                    <a:pt x="0" y="48614"/>
                    <a:pt x="48614" y="0"/>
                    <a:pt x="10858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68150" cy="90256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 적용 효과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64605" y="4024296"/>
            <a:ext cx="4510103" cy="4018170"/>
          </a:xfrm>
          <a:custGeom>
            <a:avLst/>
            <a:gdLst/>
            <a:ahLst/>
            <a:cxnLst/>
            <a:rect r="r" b="b" t="t" l="l"/>
            <a:pathLst>
              <a:path h="4018170" w="4510103">
                <a:moveTo>
                  <a:pt x="0" y="0"/>
                </a:moveTo>
                <a:lnTo>
                  <a:pt x="4510102" y="0"/>
                </a:lnTo>
                <a:lnTo>
                  <a:pt x="4510102" y="4018170"/>
                </a:lnTo>
                <a:lnTo>
                  <a:pt x="0" y="401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335264" y="4024296"/>
            <a:ext cx="3959845" cy="4018170"/>
            <a:chOff x="0" y="0"/>
            <a:chExt cx="5279794" cy="53575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79794" cy="3527352"/>
            </a:xfrm>
            <a:custGeom>
              <a:avLst/>
              <a:gdLst/>
              <a:ahLst/>
              <a:cxnLst/>
              <a:rect r="r" b="b" t="t" l="l"/>
              <a:pathLst>
                <a:path h="3527352" w="5279794">
                  <a:moveTo>
                    <a:pt x="0" y="0"/>
                  </a:moveTo>
                  <a:lnTo>
                    <a:pt x="5279794" y="0"/>
                  </a:lnTo>
                  <a:lnTo>
                    <a:pt x="5279794" y="3527352"/>
                  </a:lnTo>
                  <a:lnTo>
                    <a:pt x="0" y="352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527352"/>
              <a:ext cx="5279794" cy="1830209"/>
            </a:xfrm>
            <a:custGeom>
              <a:avLst/>
              <a:gdLst/>
              <a:ahLst/>
              <a:cxnLst/>
              <a:rect r="r" b="b" t="t" l="l"/>
              <a:pathLst>
                <a:path h="1830209" w="5279794">
                  <a:moveTo>
                    <a:pt x="0" y="0"/>
                  </a:moveTo>
                  <a:lnTo>
                    <a:pt x="5279794" y="0"/>
                  </a:lnTo>
                  <a:lnTo>
                    <a:pt x="5279794" y="1830209"/>
                  </a:lnTo>
                  <a:lnTo>
                    <a:pt x="0" y="1830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앨범 검색 구현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12322" y="2734923"/>
            <a:ext cx="602689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앨범 검색 출력 구현: “소곡집” 검색 결과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60136" y="3642026"/>
            <a:ext cx="451010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검색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64605" y="3642026"/>
            <a:ext cx="451010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곡 카테고리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898998" y="3860143"/>
            <a:ext cx="4476694" cy="3002288"/>
          </a:xfrm>
          <a:custGeom>
            <a:avLst/>
            <a:gdLst/>
            <a:ahLst/>
            <a:cxnLst/>
            <a:rect r="r" b="b" t="t" l="l"/>
            <a:pathLst>
              <a:path h="3002288" w="4476694">
                <a:moveTo>
                  <a:pt x="0" y="0"/>
                </a:moveTo>
                <a:lnTo>
                  <a:pt x="4476694" y="0"/>
                </a:lnTo>
                <a:lnTo>
                  <a:pt x="4476694" y="3002288"/>
                </a:lnTo>
                <a:lnTo>
                  <a:pt x="0" y="300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98998" y="6862431"/>
            <a:ext cx="4476694" cy="1504899"/>
          </a:xfrm>
          <a:custGeom>
            <a:avLst/>
            <a:gdLst/>
            <a:ahLst/>
            <a:cxnLst/>
            <a:rect r="r" b="b" t="t" l="l"/>
            <a:pathLst>
              <a:path h="1504899" w="4476694">
                <a:moveTo>
                  <a:pt x="0" y="0"/>
                </a:moveTo>
                <a:lnTo>
                  <a:pt x="4476694" y="0"/>
                </a:lnTo>
                <a:lnTo>
                  <a:pt x="4476694" y="1504899"/>
                </a:lnTo>
                <a:lnTo>
                  <a:pt x="0" y="1504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59091" y="3860143"/>
            <a:ext cx="4476694" cy="3448882"/>
          </a:xfrm>
          <a:custGeom>
            <a:avLst/>
            <a:gdLst/>
            <a:ahLst/>
            <a:cxnLst/>
            <a:rect r="r" b="b" t="t" l="l"/>
            <a:pathLst>
              <a:path h="3448882" w="4476694">
                <a:moveTo>
                  <a:pt x="0" y="0"/>
                </a:moveTo>
                <a:lnTo>
                  <a:pt x="4476694" y="0"/>
                </a:lnTo>
                <a:lnTo>
                  <a:pt x="4476694" y="3448882"/>
                </a:lnTo>
                <a:lnTo>
                  <a:pt x="0" y="3448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아티스트 검색 구현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12322" y="2734923"/>
            <a:ext cx="645004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아티스트 검색 출력 구현: “아이유” 검색 결과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98998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출력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9091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곡 카테고리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CONTENTS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19" y="3944398"/>
            <a:ext cx="5818774" cy="852248"/>
            <a:chOff x="0" y="0"/>
            <a:chExt cx="7758365" cy="113633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개요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81718" y="130142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57319" y="5970292"/>
            <a:ext cx="5818774" cy="852248"/>
            <a:chOff x="0" y="0"/>
            <a:chExt cx="7758365" cy="113633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진행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381718" y="130142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11907" y="3944398"/>
            <a:ext cx="5818774" cy="852248"/>
            <a:chOff x="0" y="0"/>
            <a:chExt cx="7758365" cy="113633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기술 스택 및 DB 구조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81718" y="127094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2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11907" y="5970292"/>
            <a:ext cx="5818774" cy="852248"/>
            <a:chOff x="0" y="0"/>
            <a:chExt cx="7758365" cy="113633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프로젝트 회고 및 Q&amp;A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381718" y="127094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898998" y="3860143"/>
            <a:ext cx="4476694" cy="2983196"/>
          </a:xfrm>
          <a:custGeom>
            <a:avLst/>
            <a:gdLst/>
            <a:ahLst/>
            <a:cxnLst/>
            <a:rect r="r" b="b" t="t" l="l"/>
            <a:pathLst>
              <a:path h="2983196" w="4476694">
                <a:moveTo>
                  <a:pt x="0" y="0"/>
                </a:moveTo>
                <a:lnTo>
                  <a:pt x="4476694" y="0"/>
                </a:lnTo>
                <a:lnTo>
                  <a:pt x="4476694" y="2983196"/>
                </a:lnTo>
                <a:lnTo>
                  <a:pt x="0" y="2983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98998" y="6843339"/>
            <a:ext cx="4476694" cy="1499845"/>
          </a:xfrm>
          <a:custGeom>
            <a:avLst/>
            <a:gdLst/>
            <a:ahLst/>
            <a:cxnLst/>
            <a:rect r="r" b="b" t="t" l="l"/>
            <a:pathLst>
              <a:path h="1499845" w="4476694">
                <a:moveTo>
                  <a:pt x="0" y="0"/>
                </a:moveTo>
                <a:lnTo>
                  <a:pt x="4476694" y="0"/>
                </a:lnTo>
                <a:lnTo>
                  <a:pt x="4476694" y="1499845"/>
                </a:lnTo>
                <a:lnTo>
                  <a:pt x="0" y="149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59091" y="3860143"/>
            <a:ext cx="4476694" cy="2032134"/>
          </a:xfrm>
          <a:custGeom>
            <a:avLst/>
            <a:gdLst/>
            <a:ahLst/>
            <a:cxnLst/>
            <a:rect r="r" b="b" t="t" l="l"/>
            <a:pathLst>
              <a:path h="2032134" w="4476694">
                <a:moveTo>
                  <a:pt x="0" y="0"/>
                </a:moveTo>
                <a:lnTo>
                  <a:pt x="4476694" y="0"/>
                </a:lnTo>
                <a:lnTo>
                  <a:pt x="4476694" y="2032134"/>
                </a:lnTo>
                <a:lnTo>
                  <a:pt x="0" y="2032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최적화 결과: 그룹 검색 구현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12322" y="2734923"/>
            <a:ext cx="714676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검색 출력 구현: “볼빨간 사춘기” 검색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98998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통합 출력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59091" y="3477873"/>
            <a:ext cx="447669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카테고리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3103909"/>
            <a:ext cx="12100893" cy="1719339"/>
            <a:chOff x="0" y="0"/>
            <a:chExt cx="5665896" cy="8050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66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5665896">
                  <a:moveTo>
                    <a:pt x="18554" y="0"/>
                  </a:moveTo>
                  <a:lnTo>
                    <a:pt x="5647342" y="0"/>
                  </a:lnTo>
                  <a:cubicBezTo>
                    <a:pt x="5657589" y="0"/>
                    <a:pt x="5665896" y="8307"/>
                    <a:pt x="5665896" y="18554"/>
                  </a:cubicBezTo>
                  <a:lnTo>
                    <a:pt x="5665896" y="786477"/>
                  </a:lnTo>
                  <a:cubicBezTo>
                    <a:pt x="5665896" y="796724"/>
                    <a:pt x="5657589" y="805031"/>
                    <a:pt x="5647342" y="805031"/>
                  </a:cubicBezTo>
                  <a:lnTo>
                    <a:pt x="18554" y="805031"/>
                  </a:lnTo>
                  <a:cubicBezTo>
                    <a:pt x="8307" y="805031"/>
                    <a:pt x="0" y="796724"/>
                    <a:pt x="0" y="786477"/>
                  </a:cubicBezTo>
                  <a:lnTo>
                    <a:pt x="0" y="18554"/>
                  </a:lnTo>
                  <a:cubicBezTo>
                    <a:pt x="0" y="8307"/>
                    <a:pt x="8307" y="0"/>
                    <a:pt x="185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665896" cy="82408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2468695" cy="1719339"/>
            <a:chOff x="0" y="0"/>
            <a:chExt cx="1155896" cy="8050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714086"/>
                  </a:lnTo>
                  <a:cubicBezTo>
                    <a:pt x="1155896" y="738206"/>
                    <a:pt x="1146314" y="761338"/>
                    <a:pt x="1129258" y="778394"/>
                  </a:cubicBezTo>
                  <a:cubicBezTo>
                    <a:pt x="1112203" y="795449"/>
                    <a:pt x="1089071" y="805031"/>
                    <a:pt x="1064950" y="805031"/>
                  </a:cubicBezTo>
                  <a:lnTo>
                    <a:pt x="90945" y="805031"/>
                  </a:lnTo>
                  <a:cubicBezTo>
                    <a:pt x="40718" y="805031"/>
                    <a:pt x="0" y="764313"/>
                    <a:pt x="0" y="714086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85265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 </a:t>
              </a: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MySQL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함수 사용을 통한 초성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958879" y="3731359"/>
            <a:ext cx="9136305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MYSQL의 함수를 이용해 테이블의 컬럼을 초성으로 변환 후 검색.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229987" y="5425595"/>
            <a:ext cx="12100893" cy="1719339"/>
            <a:chOff x="0" y="0"/>
            <a:chExt cx="5665896" cy="80503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6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5665896">
                  <a:moveTo>
                    <a:pt x="18554" y="0"/>
                  </a:moveTo>
                  <a:lnTo>
                    <a:pt x="5647342" y="0"/>
                  </a:lnTo>
                  <a:cubicBezTo>
                    <a:pt x="5657589" y="0"/>
                    <a:pt x="5665896" y="8307"/>
                    <a:pt x="5665896" y="18554"/>
                  </a:cubicBezTo>
                  <a:lnTo>
                    <a:pt x="5665896" y="786477"/>
                  </a:lnTo>
                  <a:cubicBezTo>
                    <a:pt x="5665896" y="796724"/>
                    <a:pt x="5657589" y="805031"/>
                    <a:pt x="5647342" y="805031"/>
                  </a:cubicBezTo>
                  <a:lnTo>
                    <a:pt x="18554" y="805031"/>
                  </a:lnTo>
                  <a:cubicBezTo>
                    <a:pt x="8307" y="805031"/>
                    <a:pt x="0" y="796724"/>
                    <a:pt x="0" y="786477"/>
                  </a:cubicBezTo>
                  <a:lnTo>
                    <a:pt x="0" y="18554"/>
                  </a:lnTo>
                  <a:cubicBezTo>
                    <a:pt x="0" y="8307"/>
                    <a:pt x="8307" y="0"/>
                    <a:pt x="185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665896" cy="82408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267158" y="5425595"/>
            <a:ext cx="2468695" cy="1719339"/>
            <a:chOff x="0" y="0"/>
            <a:chExt cx="1155896" cy="80503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55896" cy="805031"/>
            </a:xfrm>
            <a:custGeom>
              <a:avLst/>
              <a:gdLst/>
              <a:ahLst/>
              <a:cxnLst/>
              <a:rect r="r" b="b" t="t" l="l"/>
              <a:pathLst>
                <a:path h="805031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714086"/>
                  </a:lnTo>
                  <a:cubicBezTo>
                    <a:pt x="1155896" y="738206"/>
                    <a:pt x="1146314" y="761338"/>
                    <a:pt x="1129258" y="778394"/>
                  </a:cubicBezTo>
                  <a:cubicBezTo>
                    <a:pt x="1112203" y="795449"/>
                    <a:pt x="1089071" y="805031"/>
                    <a:pt x="1064950" y="805031"/>
                  </a:cubicBezTo>
                  <a:lnTo>
                    <a:pt x="90945" y="805031"/>
                  </a:lnTo>
                  <a:cubicBezTo>
                    <a:pt x="40718" y="805031"/>
                    <a:pt x="0" y="764313"/>
                    <a:pt x="0" y="714086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155896" cy="85265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초성 테이블을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미리 생성하여 검색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958879" y="6053045"/>
            <a:ext cx="9136305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자바 초성 변환 로직을 구현해 초성으로 변환된 테이블을 생성하고 이를 검색.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 (1)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103909"/>
            <a:ext cx="11828026" cy="4395885"/>
            <a:chOff x="0" y="0"/>
            <a:chExt cx="5538134" cy="20582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2058247"/>
            </a:xfrm>
            <a:custGeom>
              <a:avLst/>
              <a:gdLst/>
              <a:ahLst/>
              <a:cxnLst/>
              <a:rect r="r" b="b" t="t" l="l"/>
              <a:pathLst>
                <a:path h="2058247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2039266"/>
                  </a:lnTo>
                  <a:cubicBezTo>
                    <a:pt x="5538134" y="2049749"/>
                    <a:pt x="5529636" y="2058247"/>
                    <a:pt x="5519152" y="2058247"/>
                  </a:cubicBezTo>
                  <a:lnTo>
                    <a:pt x="18982" y="2058247"/>
                  </a:lnTo>
                  <a:cubicBezTo>
                    <a:pt x="8498" y="2058247"/>
                    <a:pt x="0" y="2049749"/>
                    <a:pt x="0" y="2039266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2077297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59922" y="3103909"/>
            <a:ext cx="2220118" cy="4395885"/>
            <a:chOff x="0" y="0"/>
            <a:chExt cx="1039507" cy="20582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39507" cy="2058247"/>
            </a:xfrm>
            <a:custGeom>
              <a:avLst/>
              <a:gdLst/>
              <a:ahLst/>
              <a:cxnLst/>
              <a:rect r="r" b="b" t="t" l="l"/>
              <a:pathLst>
                <a:path h="2058247" w="1039507">
                  <a:moveTo>
                    <a:pt x="101128" y="0"/>
                  </a:moveTo>
                  <a:lnTo>
                    <a:pt x="938379" y="0"/>
                  </a:lnTo>
                  <a:cubicBezTo>
                    <a:pt x="994230" y="0"/>
                    <a:pt x="1039507" y="45276"/>
                    <a:pt x="1039507" y="101128"/>
                  </a:cubicBezTo>
                  <a:lnTo>
                    <a:pt x="1039507" y="1957119"/>
                  </a:lnTo>
                  <a:cubicBezTo>
                    <a:pt x="1039507" y="2012971"/>
                    <a:pt x="994230" y="2058247"/>
                    <a:pt x="938379" y="2058247"/>
                  </a:cubicBezTo>
                  <a:lnTo>
                    <a:pt x="101128" y="2058247"/>
                  </a:lnTo>
                  <a:cubicBezTo>
                    <a:pt x="45276" y="2058247"/>
                    <a:pt x="0" y="2012971"/>
                    <a:pt x="0" y="1957119"/>
                  </a:cubicBezTo>
                  <a:lnTo>
                    <a:pt x="0" y="101128"/>
                  </a:lnTo>
                  <a:cubicBezTo>
                    <a:pt x="0" y="45276"/>
                    <a:pt x="45276" y="0"/>
                    <a:pt x="101128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039507" cy="2105872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1: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 MySQL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함수 사용을 통한 초성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53505" y="3511106"/>
            <a:ext cx="10585979" cy="398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MYSQL의 함수를 이용해 테이블의 컬럼을 초성으로 변환 후 검색.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MySQL에서 바로 초성 검색 가능.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간단한 구현.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단점: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데이터가 많아질수록 함수 실행 속도가 느려짐.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MySQL에만 의존적인 방법.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구현 방법 2 가지 (2)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2888942"/>
            <a:ext cx="11629780" cy="4841939"/>
            <a:chOff x="0" y="0"/>
            <a:chExt cx="5445311" cy="22670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45311" cy="2267099"/>
            </a:xfrm>
            <a:custGeom>
              <a:avLst/>
              <a:gdLst/>
              <a:ahLst/>
              <a:cxnLst/>
              <a:rect r="r" b="b" t="t" l="l"/>
              <a:pathLst>
                <a:path h="2267099" w="5445311">
                  <a:moveTo>
                    <a:pt x="19305" y="0"/>
                  </a:moveTo>
                  <a:lnTo>
                    <a:pt x="5426006" y="0"/>
                  </a:lnTo>
                  <a:cubicBezTo>
                    <a:pt x="5431126" y="0"/>
                    <a:pt x="5436036" y="2034"/>
                    <a:pt x="5439657" y="5654"/>
                  </a:cubicBezTo>
                  <a:cubicBezTo>
                    <a:pt x="5443277" y="9275"/>
                    <a:pt x="5445311" y="14185"/>
                    <a:pt x="5445311" y="19305"/>
                  </a:cubicBezTo>
                  <a:lnTo>
                    <a:pt x="5445311" y="2247794"/>
                  </a:lnTo>
                  <a:cubicBezTo>
                    <a:pt x="5445311" y="2252914"/>
                    <a:pt x="5443277" y="2257824"/>
                    <a:pt x="5439657" y="2261445"/>
                  </a:cubicBezTo>
                  <a:cubicBezTo>
                    <a:pt x="5436036" y="2265065"/>
                    <a:pt x="5431126" y="2267099"/>
                    <a:pt x="5426006" y="2267099"/>
                  </a:cubicBezTo>
                  <a:lnTo>
                    <a:pt x="19305" y="2267099"/>
                  </a:lnTo>
                  <a:cubicBezTo>
                    <a:pt x="14185" y="2267099"/>
                    <a:pt x="9275" y="2265065"/>
                    <a:pt x="5654" y="2261445"/>
                  </a:cubicBezTo>
                  <a:cubicBezTo>
                    <a:pt x="2034" y="2257824"/>
                    <a:pt x="0" y="2252914"/>
                    <a:pt x="0" y="2247794"/>
                  </a:cubicBezTo>
                  <a:lnTo>
                    <a:pt x="0" y="19305"/>
                  </a:lnTo>
                  <a:cubicBezTo>
                    <a:pt x="0" y="14185"/>
                    <a:pt x="2034" y="9275"/>
                    <a:pt x="5654" y="5654"/>
                  </a:cubicBezTo>
                  <a:cubicBezTo>
                    <a:pt x="9275" y="2034"/>
                    <a:pt x="14185" y="0"/>
                    <a:pt x="1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445311" cy="228614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1496"/>
                </a:lnSpc>
              </a:pPr>
            </a:p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59922" y="2888942"/>
            <a:ext cx="2393584" cy="4841939"/>
            <a:chOff x="0" y="0"/>
            <a:chExt cx="1120727" cy="226709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20727" cy="2267099"/>
            </a:xfrm>
            <a:custGeom>
              <a:avLst/>
              <a:gdLst/>
              <a:ahLst/>
              <a:cxnLst/>
              <a:rect r="r" b="b" t="t" l="l"/>
              <a:pathLst>
                <a:path h="2267099" w="1120727">
                  <a:moveTo>
                    <a:pt x="93799" y="0"/>
                  </a:moveTo>
                  <a:lnTo>
                    <a:pt x="1026928" y="0"/>
                  </a:lnTo>
                  <a:cubicBezTo>
                    <a:pt x="1078732" y="0"/>
                    <a:pt x="1120727" y="41995"/>
                    <a:pt x="1120727" y="93799"/>
                  </a:cubicBezTo>
                  <a:lnTo>
                    <a:pt x="1120727" y="2173300"/>
                  </a:lnTo>
                  <a:cubicBezTo>
                    <a:pt x="1120727" y="2198177"/>
                    <a:pt x="1110845" y="2222035"/>
                    <a:pt x="1093254" y="2239626"/>
                  </a:cubicBezTo>
                  <a:cubicBezTo>
                    <a:pt x="1075663" y="2257217"/>
                    <a:pt x="1051805" y="2267099"/>
                    <a:pt x="1026928" y="2267099"/>
                  </a:cubicBezTo>
                  <a:lnTo>
                    <a:pt x="93799" y="2267099"/>
                  </a:lnTo>
                  <a:cubicBezTo>
                    <a:pt x="41995" y="2267099"/>
                    <a:pt x="0" y="2225104"/>
                    <a:pt x="0" y="2173300"/>
                  </a:cubicBezTo>
                  <a:lnTo>
                    <a:pt x="0" y="93799"/>
                  </a:lnTo>
                  <a:cubicBezTo>
                    <a:pt x="0" y="68922"/>
                    <a:pt x="9882" y="45064"/>
                    <a:pt x="27473" y="27473"/>
                  </a:cubicBezTo>
                  <a:cubicBezTo>
                    <a:pt x="45064" y="9882"/>
                    <a:pt x="68922" y="0"/>
                    <a:pt x="9379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20727" cy="231472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2: 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초성 테이블을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미리 생성하여 검색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53505" y="2989622"/>
            <a:ext cx="10585979" cy="456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변환 로직을 사용해 초성으로 변환된 테이블을 생성하고 이를 검색.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쿼리: 초성 테이블을 통해 검색.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장점: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빠른 검색 성능.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대량의 데이터데이터를 효율적으로 검색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의존성 줄일 수 있음.</a:t>
            </a:r>
          </a:p>
          <a:p>
            <a:pPr algn="just">
              <a:lnSpc>
                <a:spcPts val="3060"/>
              </a:lnSpc>
            </a:pPr>
          </a:p>
          <a:p>
            <a:pPr algn="just" marL="431804" indent="-215902" lvl="1">
              <a:lnSpc>
                <a:spcPts val="306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단점:</a:t>
            </a:r>
          </a:p>
          <a:p>
            <a:pPr algn="just">
              <a:lnSpc>
                <a:spcPts val="3060"/>
              </a:lnSpc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테이블을 미리 생성하고 유지해야 함.</a:t>
            </a:r>
          </a:p>
          <a:p>
            <a:pPr algn="just">
              <a:lnSpc>
                <a:spcPts val="3060"/>
              </a:lnSpc>
              <a:spcBef>
                <a:spcPct val="0"/>
              </a:spcBef>
            </a:pPr>
            <a:r>
              <a:rPr lang="en-US" sz="2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0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 복잡성 증가.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3670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선택한 방법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3103909"/>
            <a:ext cx="11828026" cy="2039591"/>
            <a:chOff x="0" y="0"/>
            <a:chExt cx="5538134" cy="9549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최종 선택: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방법 2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(초성 테이블 사용)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65895" y="3546388"/>
            <a:ext cx="10585979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958879" y="3291410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선택 이유: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- 검색 성능이 더 높음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 초성 변환 함수는 데이터 양이 많아질수록 성능 저하.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- </a:t>
            </a: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MySQL에만 의존하지 않고 다른 DB에서도 적용 가능.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165895" y="3546388"/>
            <a:ext cx="10585979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467613" y="2483108"/>
            <a:ext cx="3396565" cy="6217318"/>
          </a:xfrm>
          <a:custGeom>
            <a:avLst/>
            <a:gdLst/>
            <a:ahLst/>
            <a:cxnLst/>
            <a:rect r="r" b="b" t="t" l="l"/>
            <a:pathLst>
              <a:path h="6217318" w="3396565">
                <a:moveTo>
                  <a:pt x="0" y="0"/>
                </a:moveTo>
                <a:lnTo>
                  <a:pt x="3396565" y="0"/>
                </a:lnTo>
                <a:lnTo>
                  <a:pt x="3396565" y="6217317"/>
                </a:lnTo>
                <a:lnTo>
                  <a:pt x="0" y="6217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초성 검색 쿼리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20250" y="2996367"/>
            <a:ext cx="676198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생성한 초성 테이블에서 정보를 가져옴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4개의 테이블에 대해서 각 각 검색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UNION ALL 을 이용해 각 검색 결과를 이어 붙임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문자열 길이와 좋아요 개수를 이용해 정렬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exists와 비슷한 역할을 하는 서브 쿼리로 조건부 JOIN 최적화 적용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610" y="-986790"/>
            <a:ext cx="18397855" cy="12260580"/>
            <a:chOff x="-54610" y="-986790"/>
            <a:chExt cx="18397855" cy="12260580"/>
          </a:xfrm>
        </p:grpSpPr>
        <p:sp>
          <p:nvSpPr>
            <p:cNvPr id="3" name="Freeform 3"/>
            <p:cNvSpPr/>
            <p:nvPr/>
          </p:nvSpPr>
          <p:spPr>
            <a:xfrm flipH="false" flipV="false" rot="0">
              <a:off x="-54610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false" flipV="false" rot="0">
              <a:off x="6075045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 flipH="false" flipV="false" rot="0">
              <a:off x="12204700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 flipH="false" flipV="false" rot="0">
              <a:off x="3009900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 flipH="false" flipV="false" rot="0">
              <a:off x="9140190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 flipH="false" flipV="false" rot="0">
              <a:off x="15269845" y="-9867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 flipH="false" flipV="false" rot="0">
              <a:off x="-54610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 flipH="false" flipV="false" rot="0">
              <a:off x="6075045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 flipH="false" flipV="false" rot="0">
              <a:off x="12204700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 flipH="false" flipV="false" rot="0">
              <a:off x="3009900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 flipH="false" flipV="false" rot="0">
              <a:off x="9140190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 flipH="false" flipV="false" rot="0">
              <a:off x="15269845" y="207073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 flipH="false" flipV="false" rot="0">
              <a:off x="-54610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 flipH="false" flipV="false" rot="0">
              <a:off x="6075045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 flipH="false" flipV="false" rot="0">
              <a:off x="12204700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 flipH="false" flipV="false" rot="0">
              <a:off x="3009900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 flipH="false" flipV="false" rot="0">
              <a:off x="9140190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 flipH="false" flipV="false" rot="0">
              <a:off x="15269845" y="5127625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 flipH="false" flipV="false" rot="0">
              <a:off x="-54610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 flipH="false" flipV="false" rot="0">
              <a:off x="6075045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 flipH="false" flipV="false" rot="0">
              <a:off x="12204700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 flipH="false" flipV="false" rot="0">
              <a:off x="3009900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 flipH="false" flipV="false" rot="0">
              <a:off x="9140190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 flipH="false" flipV="false" rot="0">
              <a:off x="15269845" y="8200390"/>
              <a:ext cx="3072765" cy="3072765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5990"/>
            <a:ext cx="16230600" cy="8414385"/>
            <a:chOff x="1028700" y="935990"/>
            <a:chExt cx="16230600" cy="8414385"/>
          </a:xfrm>
        </p:grpSpPr>
        <p:sp>
          <p:nvSpPr>
            <p:cNvPr id="28" name="Freeform 28"/>
            <p:cNvSpPr/>
            <p:nvPr/>
          </p:nvSpPr>
          <p:spPr>
            <a:xfrm flipH="false" flipV="false" rot="0">
              <a:off x="1028700" y="935990"/>
              <a:ext cx="16230600" cy="8414385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true"/>
            <p:nvPr/>
          </p:nvSpPr>
          <p:spPr>
            <a:xfrm>
              <a:off x="1028700" y="895350"/>
              <a:ext cx="16230600" cy="845502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id="30" name="TextBox 30"/>
          <p:cNvSpPr txBox="true"/>
          <p:nvPr/>
        </p:nvSpPr>
        <p:spPr>
          <a:xfrm rot="0">
            <a:off x="5165725" y="3546475"/>
            <a:ext cx="10586085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id="31" name="Freeform 31"/>
          <p:cNvSpPr>
            <a:spLocks/>
          </p:cNvSpPr>
          <p:nvPr/>
        </p:nvSpPr>
        <p:spPr>
          <a:xfrm rot="0">
            <a:off x="2759710" y="2510790"/>
            <a:ext cx="5389880" cy="4679315"/>
          </a:xfrm>
          <a:custGeom>
            <a:gdLst>
              <a:gd fmla="*/ 0 w 5389068" name="TX0"/>
              <a:gd fmla="*/ 0 h 4678881" name="TY0"/>
              <a:gd fmla="*/ 5389066 w 5389068" name="TX1"/>
              <a:gd fmla="*/ 0 h 4678881" name="TY1"/>
              <a:gd fmla="*/ 5389066 w 5389068" name="TX2"/>
              <a:gd fmla="*/ 4678880 h 4678881" name="TY2"/>
              <a:gd fmla="*/ 0 w 5389068" name="TX3"/>
              <a:gd fmla="*/ 4678880 h 4678881" name="TY3"/>
              <a:gd fmla="*/ 0 w 5389068" name="TX4"/>
              <a:gd fmla="*/ 0 h 46788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9068" h="4678881">
                <a:moveTo>
                  <a:pt x="0" y="0"/>
                </a:moveTo>
                <a:lnTo>
                  <a:pt x="5389066" y="0"/>
                </a:lnTo>
                <a:lnTo>
                  <a:pt x="5389066" y="4678880"/>
                </a:lnTo>
                <a:lnTo>
                  <a:pt x="0" y="4678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0" r="0" b="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 flipH="false" flipV="false" rot="0">
            <a:off x="9144000" y="2510790"/>
            <a:ext cx="5389245" cy="840105"/>
          </a:xfrm>
          <a:custGeom>
            <a:avLst/>
            <a:gdLst/>
            <a:ahLst/>
            <a:cxnLst/>
            <a:rect r="r" b="b" t="t" l="l"/>
            <a:pathLst>
              <a:path h="840121" w="5389067">
                <a:moveTo>
                  <a:pt x="0" y="0"/>
                </a:moveTo>
                <a:lnTo>
                  <a:pt x="5389067" y="0"/>
                </a:lnTo>
                <a:lnTo>
                  <a:pt x="5389067" y="840121"/>
                </a:lnTo>
                <a:lnTo>
                  <a:pt x="0" y="840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id="33" name="TextBox 33"/>
          <p:cNvSpPr txBox="true"/>
          <p:nvPr/>
        </p:nvSpPr>
        <p:spPr>
          <a:xfrm rot="0">
            <a:off x="2759710" y="1303020"/>
            <a:ext cx="1344993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초성 검색: 초성 검색 구현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문제 상황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67158" y="5833507"/>
            <a:ext cx="11828026" cy="1655490"/>
            <a:chOff x="0" y="0"/>
            <a:chExt cx="5538134" cy="77513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775135"/>
            </a:xfrm>
            <a:custGeom>
              <a:avLst/>
              <a:gdLst/>
              <a:ahLst/>
              <a:cxnLst/>
              <a:rect r="r" b="b" t="t" l="l"/>
              <a:pathLst>
                <a:path h="775135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56154"/>
                  </a:lnTo>
                  <a:cubicBezTo>
                    <a:pt x="5538134" y="766637"/>
                    <a:pt x="5529636" y="775135"/>
                    <a:pt x="5519152" y="775135"/>
                  </a:cubicBezTo>
                  <a:lnTo>
                    <a:pt x="18982" y="775135"/>
                  </a:lnTo>
                  <a:cubicBezTo>
                    <a:pt x="8498" y="775135"/>
                    <a:pt x="0" y="766637"/>
                    <a:pt x="0" y="756154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79418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473383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문제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735853" y="3660885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멤버가 솔로로도 활동하거나 작곡, 작사에 참여하는 경우, 아티스트 페이지에서 일관성 있게 정보가 출력되지 않음.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예: 안지영(볼빨간 사춘기 멤버)이 작곡에 참여했을 때, 그룹과 솔로 활동을 명확히 구분하지 못함.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267158" y="5833507"/>
            <a:ext cx="2468695" cy="1655490"/>
            <a:chOff x="0" y="0"/>
            <a:chExt cx="1155896" cy="775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해결 방안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267158" y="3473383"/>
            <a:ext cx="11828026" cy="2039591"/>
            <a:chOff x="0" y="0"/>
            <a:chExt cx="5538134" cy="9549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735853" y="6021008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생성: 그룹 정보를 저장하는 테이블 추가.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 테이블 생성: 그룹 멤버와 개별 활동을 연계.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역할 테이블 수정: 그룹으로 참여한 지 저장하는 컬럼 추가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59922" y="2664311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문제 상황: 그룹 활동과 솔로 활동 아티스트 처리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759922" y="4224973"/>
            <a:ext cx="6384078" cy="2395661"/>
          </a:xfrm>
          <a:custGeom>
            <a:avLst/>
            <a:gdLst/>
            <a:ahLst/>
            <a:cxnLst/>
            <a:rect r="r" b="b" t="t" l="l"/>
            <a:pathLst>
              <a:path h="2395661" w="6384078">
                <a:moveTo>
                  <a:pt x="0" y="0"/>
                </a:moveTo>
                <a:lnTo>
                  <a:pt x="6384078" y="0"/>
                </a:lnTo>
                <a:lnTo>
                  <a:pt x="6384078" y="2395661"/>
                </a:lnTo>
                <a:lnTo>
                  <a:pt x="0" y="2395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062611" y="4224973"/>
            <a:ext cx="5082854" cy="4122241"/>
          </a:xfrm>
          <a:custGeom>
            <a:avLst/>
            <a:gdLst/>
            <a:ahLst/>
            <a:cxnLst/>
            <a:rect r="r" b="b" t="t" l="l"/>
            <a:pathLst>
              <a:path h="4122241" w="5082854">
                <a:moveTo>
                  <a:pt x="0" y="0"/>
                </a:moveTo>
                <a:lnTo>
                  <a:pt x="5082854" y="0"/>
                </a:lnTo>
                <a:lnTo>
                  <a:pt x="5082854" y="4122242"/>
                </a:lnTo>
                <a:lnTo>
                  <a:pt x="0" y="412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기존 테이블 구조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59922" y="2664311"/>
            <a:ext cx="1344972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문제 상황: 그룹 활동과 솔로 활동 아티스트 처리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59922" y="3842703"/>
            <a:ext cx="638407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볼빨간 사춘기 (멤버: 안지영, 우지윤)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62611" y="3842703"/>
            <a:ext cx="52243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볼빨간 사춘기와 멤버를 연결하는 관계 X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29987" y="3205663"/>
            <a:ext cx="11828026" cy="1655490"/>
            <a:chOff x="0" y="0"/>
            <a:chExt cx="5538134" cy="77513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775135"/>
            </a:xfrm>
            <a:custGeom>
              <a:avLst/>
              <a:gdLst/>
              <a:ahLst/>
              <a:cxnLst/>
              <a:rect r="r" b="b" t="t" l="l"/>
              <a:pathLst>
                <a:path h="775135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56154"/>
                  </a:lnTo>
                  <a:cubicBezTo>
                    <a:pt x="5538134" y="766637"/>
                    <a:pt x="5529636" y="775135"/>
                    <a:pt x="5519152" y="775135"/>
                  </a:cubicBezTo>
                  <a:lnTo>
                    <a:pt x="18982" y="775135"/>
                  </a:lnTo>
                  <a:cubicBezTo>
                    <a:pt x="8498" y="775135"/>
                    <a:pt x="0" y="766637"/>
                    <a:pt x="0" y="756154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794186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229987" y="3205663"/>
            <a:ext cx="2468695" cy="1655490"/>
            <a:chOff x="0" y="0"/>
            <a:chExt cx="1155896" cy="7751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과정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299740" y="5990942"/>
            <a:ext cx="4329188" cy="1391216"/>
          </a:xfrm>
          <a:custGeom>
            <a:avLst/>
            <a:gdLst/>
            <a:ahLst/>
            <a:cxnLst/>
            <a:rect r="r" b="b" t="t" l="l"/>
            <a:pathLst>
              <a:path h="1391216" w="4329188">
                <a:moveTo>
                  <a:pt x="0" y="0"/>
                </a:moveTo>
                <a:lnTo>
                  <a:pt x="4329188" y="0"/>
                </a:lnTo>
                <a:lnTo>
                  <a:pt x="4329188" y="1391216"/>
                </a:lnTo>
                <a:lnTo>
                  <a:pt x="0" y="139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358415" y="5990942"/>
            <a:ext cx="3797099" cy="3037679"/>
          </a:xfrm>
          <a:custGeom>
            <a:avLst/>
            <a:gdLst/>
            <a:ahLst/>
            <a:cxnLst/>
            <a:rect r="r" b="b" t="t" l="l"/>
            <a:pathLst>
              <a:path h="3037679" w="3797099">
                <a:moveTo>
                  <a:pt x="0" y="0"/>
                </a:moveTo>
                <a:lnTo>
                  <a:pt x="3797099" y="0"/>
                </a:lnTo>
                <a:lnTo>
                  <a:pt x="3797099" y="3037679"/>
                </a:lnTo>
                <a:lnTo>
                  <a:pt x="0" y="3037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175677" y="5990942"/>
            <a:ext cx="4033966" cy="2910350"/>
          </a:xfrm>
          <a:custGeom>
            <a:avLst/>
            <a:gdLst/>
            <a:ahLst/>
            <a:cxnLst/>
            <a:rect r="r" b="b" t="t" l="l"/>
            <a:pathLst>
              <a:path h="2910350" w="4033966">
                <a:moveTo>
                  <a:pt x="0" y="0"/>
                </a:moveTo>
                <a:lnTo>
                  <a:pt x="4033966" y="0"/>
                </a:lnTo>
                <a:lnTo>
                  <a:pt x="4033966" y="2910350"/>
                </a:lnTo>
                <a:lnTo>
                  <a:pt x="0" y="2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추가 과정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98682" y="3393164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생성: 그룹 정보를 저장하는 테이블 추가.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멤버 테이블 생성: 그룹 멤버와 개별 활동을 연계.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역할 테이블 수정: 그룹으로 참여한 지 저장하는 컬럼 추가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99740" y="5608672"/>
            <a:ext cx="43291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테이블 데이터 예시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58415" y="5608672"/>
            <a:ext cx="379709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멤버 테이블 데이터 예시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75677" y="5608672"/>
            <a:ext cx="43291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역할 테이블 데이터 예시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개요: 팀원 소개 및 역할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616654"/>
            <a:ext cx="2625228" cy="754618"/>
            <a:chOff x="0" y="0"/>
            <a:chExt cx="3500304" cy="1006157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팀장 김영웅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767162" y="3567589"/>
            <a:ext cx="33768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4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엔터티 설계, 초성 검색 로직 구현, 검색 쿼리 최적화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2759922" y="5337128"/>
            <a:ext cx="2625228" cy="754618"/>
            <a:chOff x="0" y="0"/>
            <a:chExt cx="3500304" cy="100615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김동환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59922" y="7053771"/>
            <a:ext cx="2625228" cy="754618"/>
            <a:chOff x="0" y="0"/>
            <a:chExt cx="3500304" cy="1006157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김현우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5767162" y="5270453"/>
            <a:ext cx="337683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0"/>
              </a:lnSpc>
            </a:pPr>
            <a:r>
              <a:rPr lang="en-US" sz="24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상세 페이지, 검색 쿼리 작성, 검색 결과 페이지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767162" y="6996621"/>
            <a:ext cx="337683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2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차트, 정보 수정 페이지, 초성 검색 구현, AWS 배포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525000" y="3634264"/>
            <a:ext cx="2625228" cy="754618"/>
            <a:chOff x="0" y="0"/>
            <a:chExt cx="3500304" cy="1006157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박성준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2532240" y="3575674"/>
            <a:ext cx="337683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마이페이지, 그룹 , 아티스트 페이지 구현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9525000" y="5354738"/>
            <a:ext cx="2625228" cy="754618"/>
            <a:chOff x="0" y="0"/>
            <a:chExt cx="3500304" cy="1006157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장동필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525000" y="7071381"/>
            <a:ext cx="2625228" cy="754618"/>
            <a:chOff x="0" y="0"/>
            <a:chExt cx="3500304" cy="1006157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3500304" cy="1006157"/>
              <a:chOff x="0" y="0"/>
              <a:chExt cx="1388215" cy="39904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388215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1388215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0" y="188627"/>
              <a:ext cx="3500304" cy="58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40352D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팀원 정윤정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12532240" y="5278538"/>
            <a:ext cx="337683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0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앨범 차트 페이지, 좋아요 통계 테이블 구현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532240" y="7004706"/>
            <a:ext cx="337683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5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로그인/회원가입 페이지, 그룹 업데이트 쿼리 작성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67158" y="3103909"/>
            <a:ext cx="11828026" cy="2039591"/>
            <a:chOff x="0" y="0"/>
            <a:chExt cx="5538134" cy="9549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267158" y="3103909"/>
            <a:ext cx="2468695" cy="2039591"/>
            <a:chOff x="0" y="0"/>
            <a:chExt cx="1155896" cy="95498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적용 결과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908393" y="5755800"/>
            <a:ext cx="4140196" cy="3123678"/>
          </a:xfrm>
          <a:custGeom>
            <a:avLst/>
            <a:gdLst/>
            <a:ahLst/>
            <a:cxnLst/>
            <a:rect r="r" b="b" t="t" l="l"/>
            <a:pathLst>
              <a:path h="3123678" w="4140196">
                <a:moveTo>
                  <a:pt x="0" y="0"/>
                </a:moveTo>
                <a:lnTo>
                  <a:pt x="4140197" y="0"/>
                </a:lnTo>
                <a:lnTo>
                  <a:pt x="4140197" y="3123678"/>
                </a:lnTo>
                <a:lnTo>
                  <a:pt x="0" y="3123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304005" y="5755800"/>
            <a:ext cx="4140196" cy="3068118"/>
          </a:xfrm>
          <a:custGeom>
            <a:avLst/>
            <a:gdLst/>
            <a:ahLst/>
            <a:cxnLst/>
            <a:rect r="r" b="b" t="t" l="l"/>
            <a:pathLst>
              <a:path h="3068118" w="4140196">
                <a:moveTo>
                  <a:pt x="0" y="0"/>
                </a:moveTo>
                <a:lnTo>
                  <a:pt x="4140197" y="0"/>
                </a:lnTo>
                <a:lnTo>
                  <a:pt x="4140197" y="3068118"/>
                </a:lnTo>
                <a:lnTo>
                  <a:pt x="0" y="3068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그룹 테이블 추가: 적용 결과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35853" y="3653360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페이지: 모든 활동(그룹 및 솔로)에서의 참여 음원이 정확히 표시됨.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페이지: 그룹 멤버 및 그룹 앨범 정보 정확히 출력.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3908393" y="5373530"/>
            <a:ext cx="41401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그룹 페이지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04005" y="5373530"/>
            <a:ext cx="41401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아티스트 페이지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시현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시현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844119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302790"/>
            <a:ext cx="1344972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주요 성과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29987" y="4031639"/>
            <a:ext cx="11828026" cy="2039591"/>
            <a:chOff x="0" y="0"/>
            <a:chExt cx="5538134" cy="9549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954980"/>
            </a:xfrm>
            <a:custGeom>
              <a:avLst/>
              <a:gdLst/>
              <a:ahLst/>
              <a:cxnLst/>
              <a:rect r="r" b="b" t="t" l="l"/>
              <a:pathLst>
                <a:path h="954980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935998"/>
                  </a:lnTo>
                  <a:cubicBezTo>
                    <a:pt x="5538134" y="946482"/>
                    <a:pt x="5529636" y="954980"/>
                    <a:pt x="5519152" y="954980"/>
                  </a:cubicBezTo>
                  <a:lnTo>
                    <a:pt x="18982" y="954980"/>
                  </a:lnTo>
                  <a:cubicBezTo>
                    <a:pt x="8498" y="954980"/>
                    <a:pt x="0" y="946482"/>
                    <a:pt x="0" y="935998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97403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29987" y="4031639"/>
            <a:ext cx="2468695" cy="2039591"/>
            <a:chOff x="0" y="0"/>
            <a:chExt cx="1155896" cy="95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896" cy="954980"/>
            </a:xfrm>
            <a:custGeom>
              <a:avLst/>
              <a:gdLst/>
              <a:ahLst/>
              <a:cxnLst/>
              <a:rect r="r" b="b" t="t" l="l"/>
              <a:pathLst>
                <a:path h="954980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864035"/>
                  </a:lnTo>
                  <a:cubicBezTo>
                    <a:pt x="1155896" y="914263"/>
                    <a:pt x="1115178" y="954980"/>
                    <a:pt x="1064950" y="954980"/>
                  </a:cubicBezTo>
                  <a:lnTo>
                    <a:pt x="90945" y="954980"/>
                  </a:lnTo>
                  <a:cubicBezTo>
                    <a:pt x="66825" y="954980"/>
                    <a:pt x="43693" y="945398"/>
                    <a:pt x="26637" y="928343"/>
                  </a:cubicBezTo>
                  <a:cubicBezTo>
                    <a:pt x="9582" y="911287"/>
                    <a:pt x="0" y="888155"/>
                    <a:pt x="0" y="864035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55896" cy="100260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주요 성과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698682" y="4266923"/>
            <a:ext cx="9136305" cy="198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100만 건에 대한 검색 기능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초성 검색 로직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 테이블 및 그룹 페이지 구현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 페이지의 참여 음원 정보 정확성 향상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개선 방향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59922" y="3473383"/>
            <a:ext cx="11828026" cy="1670117"/>
            <a:chOff x="0" y="0"/>
            <a:chExt cx="5538134" cy="7819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781984"/>
            </a:xfrm>
            <a:custGeom>
              <a:avLst/>
              <a:gdLst/>
              <a:ahLst/>
              <a:cxnLst/>
              <a:rect r="r" b="b" t="t" l="l"/>
              <a:pathLst>
                <a:path h="78198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63003"/>
                  </a:lnTo>
                  <a:cubicBezTo>
                    <a:pt x="5538134" y="773486"/>
                    <a:pt x="5529636" y="781984"/>
                    <a:pt x="5519152" y="781984"/>
                  </a:cubicBezTo>
                  <a:lnTo>
                    <a:pt x="18982" y="781984"/>
                  </a:lnTo>
                  <a:cubicBezTo>
                    <a:pt x="8498" y="781984"/>
                    <a:pt x="0" y="773486"/>
                    <a:pt x="0" y="763003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80103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228616" y="3636971"/>
            <a:ext cx="9136305" cy="118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데이터가 더 늘어난 경우 LIKE 검색은 한계가 있음.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성능 좋은 알고리즘을 사용한 검색 기능을 이용할 수 있음.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2759922" y="3473383"/>
            <a:ext cx="2468695" cy="1655490"/>
            <a:chOff x="0" y="0"/>
            <a:chExt cx="1155896" cy="7751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외부 검색 엔진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759922" y="5617706"/>
            <a:ext cx="11828026" cy="1670117"/>
            <a:chOff x="0" y="0"/>
            <a:chExt cx="5538134" cy="7819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38134" cy="781984"/>
            </a:xfrm>
            <a:custGeom>
              <a:avLst/>
              <a:gdLst/>
              <a:ahLst/>
              <a:cxnLst/>
              <a:rect r="r" b="b" t="t" l="l"/>
              <a:pathLst>
                <a:path h="781984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763003"/>
                  </a:lnTo>
                  <a:cubicBezTo>
                    <a:pt x="5538134" y="773486"/>
                    <a:pt x="5529636" y="781984"/>
                    <a:pt x="5519152" y="781984"/>
                  </a:cubicBezTo>
                  <a:lnTo>
                    <a:pt x="18982" y="781984"/>
                  </a:lnTo>
                  <a:cubicBezTo>
                    <a:pt x="8498" y="781984"/>
                    <a:pt x="0" y="773486"/>
                    <a:pt x="0" y="763003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538134" cy="801034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228616" y="5420445"/>
            <a:ext cx="9136305" cy="1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차트 페이지의 쿼리 최적화는 개발 시간 부족으로 하지 못함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음원 데이터를 불러올 때 대기 시간이 생김</a:t>
            </a:r>
          </a:p>
          <a:p>
            <a:pPr algn="just" marL="453393" indent="-226697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차트 페이지에서 사용하는 쿼리를 최적화 하여 대기 시간을 줄여야 함.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759922" y="5617706"/>
            <a:ext cx="2468695" cy="1655490"/>
            <a:chOff x="0" y="0"/>
            <a:chExt cx="1155896" cy="77513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55896" cy="775135"/>
            </a:xfrm>
            <a:custGeom>
              <a:avLst/>
              <a:gdLst/>
              <a:ahLst/>
              <a:cxnLst/>
              <a:rect r="r" b="b" t="t" l="l"/>
              <a:pathLst>
                <a:path h="775135" w="1155896">
                  <a:moveTo>
                    <a:pt x="90945" y="0"/>
                  </a:moveTo>
                  <a:lnTo>
                    <a:pt x="1064950" y="0"/>
                  </a:lnTo>
                  <a:cubicBezTo>
                    <a:pt x="1089071" y="0"/>
                    <a:pt x="1112203" y="9582"/>
                    <a:pt x="1129258" y="26637"/>
                  </a:cubicBezTo>
                  <a:cubicBezTo>
                    <a:pt x="1146314" y="43693"/>
                    <a:pt x="1155896" y="66825"/>
                    <a:pt x="1155896" y="90945"/>
                  </a:cubicBezTo>
                  <a:lnTo>
                    <a:pt x="1155896" y="684190"/>
                  </a:lnTo>
                  <a:cubicBezTo>
                    <a:pt x="1155896" y="734418"/>
                    <a:pt x="1115178" y="775135"/>
                    <a:pt x="1064950" y="775135"/>
                  </a:cubicBezTo>
                  <a:lnTo>
                    <a:pt x="90945" y="775135"/>
                  </a:lnTo>
                  <a:cubicBezTo>
                    <a:pt x="66825" y="775135"/>
                    <a:pt x="43693" y="765554"/>
                    <a:pt x="26637" y="748498"/>
                  </a:cubicBezTo>
                  <a:cubicBezTo>
                    <a:pt x="9582" y="731443"/>
                    <a:pt x="0" y="708311"/>
                    <a:pt x="0" y="684190"/>
                  </a:cubicBezTo>
                  <a:lnTo>
                    <a:pt x="0" y="90945"/>
                  </a:lnTo>
                  <a:cubicBezTo>
                    <a:pt x="0" y="66825"/>
                    <a:pt x="9582" y="43693"/>
                    <a:pt x="26637" y="26637"/>
                  </a:cubicBezTo>
                  <a:cubicBezTo>
                    <a:pt x="43693" y="9582"/>
                    <a:pt x="66825" y="0"/>
                    <a:pt x="9094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155896" cy="822761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차트 페이지 최적화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Q &amp; 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89277" y="7386638"/>
            <a:ext cx="8525624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프로젝트에 대해 궁금한 점은 질문해주세요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질문과 답변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THANK YOU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 strike="noStrike" u="none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감사합니다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7425968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김영웅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619723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개요: 배경 및 목표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04" y="6253580"/>
            <a:ext cx="11555438" cy="2426118"/>
            <a:chOff x="0" y="0"/>
            <a:chExt cx="5410502" cy="11359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10502" cy="1135960"/>
            </a:xfrm>
            <a:custGeom>
              <a:avLst/>
              <a:gdLst/>
              <a:ahLst/>
              <a:cxnLst/>
              <a:rect r="r" b="b" t="t" l="l"/>
              <a:pathLst>
                <a:path h="113596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16531"/>
                  </a:lnTo>
                  <a:cubicBezTo>
                    <a:pt x="5410502" y="1127261"/>
                    <a:pt x="5401804" y="1135960"/>
                    <a:pt x="5391073" y="1135960"/>
                  </a:cubicBezTo>
                  <a:lnTo>
                    <a:pt x="19429" y="1135960"/>
                  </a:lnTo>
                  <a:cubicBezTo>
                    <a:pt x="8699" y="1135960"/>
                    <a:pt x="0" y="1127261"/>
                    <a:pt x="0" y="1116531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410502" cy="115501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57304" y="6253580"/>
            <a:ext cx="2002779" cy="2426118"/>
            <a:chOff x="0" y="0"/>
            <a:chExt cx="937744" cy="11359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37744" cy="1135960"/>
            </a:xfrm>
            <a:custGeom>
              <a:avLst/>
              <a:gdLst/>
              <a:ahLst/>
              <a:cxnLst/>
              <a:rect r="r" b="b" t="t" l="l"/>
              <a:pathLst>
                <a:path h="1135960" w="937744">
                  <a:moveTo>
                    <a:pt x="112102" y="0"/>
                  </a:moveTo>
                  <a:lnTo>
                    <a:pt x="825642" y="0"/>
                  </a:lnTo>
                  <a:cubicBezTo>
                    <a:pt x="887554" y="0"/>
                    <a:pt x="937744" y="50190"/>
                    <a:pt x="937744" y="112102"/>
                  </a:cubicBezTo>
                  <a:lnTo>
                    <a:pt x="937744" y="1023858"/>
                  </a:lnTo>
                  <a:cubicBezTo>
                    <a:pt x="937744" y="1085770"/>
                    <a:pt x="887554" y="1135960"/>
                    <a:pt x="825642" y="1135960"/>
                  </a:cubicBezTo>
                  <a:lnTo>
                    <a:pt x="112102" y="1135960"/>
                  </a:lnTo>
                  <a:cubicBezTo>
                    <a:pt x="50190" y="1135960"/>
                    <a:pt x="0" y="1085770"/>
                    <a:pt x="0" y="1023858"/>
                  </a:cubicBezTo>
                  <a:lnTo>
                    <a:pt x="0" y="112102"/>
                  </a:lnTo>
                  <a:cubicBezTo>
                    <a:pt x="0" y="50190"/>
                    <a:pt x="50190" y="0"/>
                    <a:pt x="11210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937744" cy="121216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프로젝트 목표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263466" y="6530096"/>
            <a:ext cx="9249276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대용량 데이터베이스 구축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빠르고 정확한 검색 기능 구현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다양한 검색 방식 제공 (전체 검색, 초성 검색 등)</a:t>
            </a:r>
          </a:p>
          <a:p>
            <a:pPr algn="just">
              <a:lnSpc>
                <a:spcPts val="4283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2957304" y="3224082"/>
            <a:ext cx="11555438" cy="2426118"/>
            <a:chOff x="0" y="0"/>
            <a:chExt cx="5410502" cy="11359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410502" cy="1135960"/>
            </a:xfrm>
            <a:custGeom>
              <a:avLst/>
              <a:gdLst/>
              <a:ahLst/>
              <a:cxnLst/>
              <a:rect r="r" b="b" t="t" l="l"/>
              <a:pathLst>
                <a:path h="1135960" w="5410502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1116531"/>
                  </a:lnTo>
                  <a:cubicBezTo>
                    <a:pt x="5410502" y="1127261"/>
                    <a:pt x="5401804" y="1135960"/>
                    <a:pt x="5391073" y="1135960"/>
                  </a:cubicBezTo>
                  <a:lnTo>
                    <a:pt x="19429" y="1135960"/>
                  </a:lnTo>
                  <a:cubicBezTo>
                    <a:pt x="8699" y="1135960"/>
                    <a:pt x="0" y="1127261"/>
                    <a:pt x="0" y="1116531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410502" cy="115501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2957304" y="3224082"/>
            <a:ext cx="2002779" cy="2426118"/>
            <a:chOff x="0" y="0"/>
            <a:chExt cx="937744" cy="11359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37744" cy="1135960"/>
            </a:xfrm>
            <a:custGeom>
              <a:avLst/>
              <a:gdLst/>
              <a:ahLst/>
              <a:cxnLst/>
              <a:rect r="r" b="b" t="t" l="l"/>
              <a:pathLst>
                <a:path h="1135960" w="937744">
                  <a:moveTo>
                    <a:pt x="112102" y="0"/>
                  </a:moveTo>
                  <a:lnTo>
                    <a:pt x="825642" y="0"/>
                  </a:lnTo>
                  <a:cubicBezTo>
                    <a:pt x="887554" y="0"/>
                    <a:pt x="937744" y="50190"/>
                    <a:pt x="937744" y="112102"/>
                  </a:cubicBezTo>
                  <a:lnTo>
                    <a:pt x="937744" y="1023858"/>
                  </a:lnTo>
                  <a:cubicBezTo>
                    <a:pt x="937744" y="1085770"/>
                    <a:pt x="887554" y="1135960"/>
                    <a:pt x="825642" y="1135960"/>
                  </a:cubicBezTo>
                  <a:lnTo>
                    <a:pt x="112102" y="1135960"/>
                  </a:lnTo>
                  <a:cubicBezTo>
                    <a:pt x="50190" y="1135960"/>
                    <a:pt x="0" y="1085770"/>
                    <a:pt x="0" y="1023858"/>
                  </a:cubicBezTo>
                  <a:lnTo>
                    <a:pt x="0" y="112102"/>
                  </a:lnTo>
                  <a:cubicBezTo>
                    <a:pt x="0" y="50190"/>
                    <a:pt x="50190" y="0"/>
                    <a:pt x="112102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937744" cy="121216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프로젝트 배경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263466" y="3759539"/>
            <a:ext cx="9249276" cy="160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대용량 음악 데이터 관리의 필요성</a:t>
            </a:r>
          </a:p>
          <a:p>
            <a:pPr algn="just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효율적인 검색 시스템의 중요성</a:t>
            </a:r>
          </a:p>
          <a:p>
            <a:pPr algn="just">
              <a:lnSpc>
                <a:spcPts val="42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499543" y="1359152"/>
            <a:ext cx="10858005" cy="6088297"/>
          </a:xfrm>
          <a:custGeom>
            <a:avLst/>
            <a:gdLst/>
            <a:ahLst/>
            <a:cxnLst/>
            <a:rect r="r" b="b" t="t" l="l"/>
            <a:pathLst>
              <a:path h="6088297" w="10858005">
                <a:moveTo>
                  <a:pt x="0" y="0"/>
                </a:moveTo>
                <a:lnTo>
                  <a:pt x="10858005" y="0"/>
                </a:lnTo>
                <a:lnTo>
                  <a:pt x="10858005" y="6088297"/>
                </a:lnTo>
                <a:lnTo>
                  <a:pt x="0" y="608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074767" y="3197409"/>
            <a:ext cx="2855441" cy="2855441"/>
          </a:xfrm>
          <a:custGeom>
            <a:avLst/>
            <a:gdLst/>
            <a:ahLst/>
            <a:cxnLst/>
            <a:rect r="r" b="b" t="t" l="l"/>
            <a:pathLst>
              <a:path h="2855441" w="2855441">
                <a:moveTo>
                  <a:pt x="0" y="0"/>
                </a:moveTo>
                <a:lnTo>
                  <a:pt x="2855440" y="0"/>
                </a:lnTo>
                <a:lnTo>
                  <a:pt x="2855440" y="2855441"/>
                </a:lnTo>
                <a:lnTo>
                  <a:pt x="0" y="2855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493853" y="6371939"/>
            <a:ext cx="2017269" cy="2108963"/>
          </a:xfrm>
          <a:custGeom>
            <a:avLst/>
            <a:gdLst/>
            <a:ahLst/>
            <a:cxnLst/>
            <a:rect r="r" b="b" t="t" l="l"/>
            <a:pathLst>
              <a:path h="2108963" w="2017269">
                <a:moveTo>
                  <a:pt x="0" y="0"/>
                </a:moveTo>
                <a:lnTo>
                  <a:pt x="2017268" y="0"/>
                </a:lnTo>
                <a:lnTo>
                  <a:pt x="2017268" y="2108963"/>
                </a:lnTo>
                <a:lnTo>
                  <a:pt x="0" y="2108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30452" y="5924993"/>
            <a:ext cx="3431834" cy="3002854"/>
          </a:xfrm>
          <a:custGeom>
            <a:avLst/>
            <a:gdLst/>
            <a:ahLst/>
            <a:cxnLst/>
            <a:rect r="r" b="b" t="t" l="l"/>
            <a:pathLst>
              <a:path h="3002854" w="3431834">
                <a:moveTo>
                  <a:pt x="0" y="0"/>
                </a:moveTo>
                <a:lnTo>
                  <a:pt x="3431834" y="0"/>
                </a:lnTo>
                <a:lnTo>
                  <a:pt x="3431834" y="3002855"/>
                </a:lnTo>
                <a:lnTo>
                  <a:pt x="0" y="300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930452" y="3102808"/>
            <a:ext cx="3621055" cy="3044643"/>
          </a:xfrm>
          <a:custGeom>
            <a:avLst/>
            <a:gdLst/>
            <a:ahLst/>
            <a:cxnLst/>
            <a:rect r="r" b="b" t="t" l="l"/>
            <a:pathLst>
              <a:path h="3044643" w="3621055">
                <a:moveTo>
                  <a:pt x="0" y="0"/>
                </a:moveTo>
                <a:lnTo>
                  <a:pt x="3621055" y="0"/>
                </a:lnTo>
                <a:lnTo>
                  <a:pt x="3621055" y="3044643"/>
                </a:lnTo>
                <a:lnTo>
                  <a:pt x="0" y="3044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89882" y="6036222"/>
            <a:ext cx="4964994" cy="2780397"/>
          </a:xfrm>
          <a:custGeom>
            <a:avLst/>
            <a:gdLst/>
            <a:ahLst/>
            <a:cxnLst/>
            <a:rect r="r" b="b" t="t" l="l"/>
            <a:pathLst>
              <a:path h="2780397" w="4964994">
                <a:moveTo>
                  <a:pt x="0" y="0"/>
                </a:moveTo>
                <a:lnTo>
                  <a:pt x="4964994" y="0"/>
                </a:lnTo>
                <a:lnTo>
                  <a:pt x="4964994" y="2780397"/>
                </a:lnTo>
                <a:lnTo>
                  <a:pt x="0" y="2780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778712" y="6654474"/>
            <a:ext cx="3578836" cy="2029608"/>
          </a:xfrm>
          <a:custGeom>
            <a:avLst/>
            <a:gdLst/>
            <a:ahLst/>
            <a:cxnLst/>
            <a:rect r="r" b="b" t="t" l="l"/>
            <a:pathLst>
              <a:path h="2029608" w="3578836">
                <a:moveTo>
                  <a:pt x="0" y="0"/>
                </a:moveTo>
                <a:lnTo>
                  <a:pt x="3578836" y="0"/>
                </a:lnTo>
                <a:lnTo>
                  <a:pt x="3578836" y="2029608"/>
                </a:lnTo>
                <a:lnTo>
                  <a:pt x="0" y="2029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235683" y="3603832"/>
            <a:ext cx="2664895" cy="1598937"/>
          </a:xfrm>
          <a:custGeom>
            <a:avLst/>
            <a:gdLst/>
            <a:ahLst/>
            <a:cxnLst/>
            <a:rect r="r" b="b" t="t" l="l"/>
            <a:pathLst>
              <a:path h="1598937" w="2664895">
                <a:moveTo>
                  <a:pt x="0" y="0"/>
                </a:moveTo>
                <a:lnTo>
                  <a:pt x="2664895" y="0"/>
                </a:lnTo>
                <a:lnTo>
                  <a:pt x="2664895" y="1598937"/>
                </a:lnTo>
                <a:lnTo>
                  <a:pt x="0" y="1598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759922" y="1910150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기술 스택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976869" y="2438787"/>
            <a:ext cx="8334262" cy="6611891"/>
          </a:xfrm>
          <a:custGeom>
            <a:avLst/>
            <a:gdLst/>
            <a:ahLst/>
            <a:cxnLst/>
            <a:rect r="r" b="b" t="t" l="l"/>
            <a:pathLst>
              <a:path h="6611891" w="8334262">
                <a:moveTo>
                  <a:pt x="0" y="0"/>
                </a:moveTo>
                <a:lnTo>
                  <a:pt x="8334262" y="0"/>
                </a:lnTo>
                <a:lnTo>
                  <a:pt x="8334262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036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67456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데이터 베이스 구조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대용량 데이터 준비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122026" y="3431331"/>
            <a:ext cx="11753579" cy="1813428"/>
            <a:chOff x="0" y="0"/>
            <a:chExt cx="15671439" cy="241790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412"/>
              <a:ext cx="15671439" cy="1751166"/>
              <a:chOff x="0" y="0"/>
              <a:chExt cx="5503276" cy="61495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503276" cy="614950"/>
              </a:xfrm>
              <a:custGeom>
                <a:avLst/>
                <a:gdLst/>
                <a:ahLst/>
                <a:cxnLst/>
                <a:rect r="r" b="b" t="t" l="l"/>
                <a:pathLst>
                  <a:path h="614950" w="5503276">
                    <a:moveTo>
                      <a:pt x="19102" y="0"/>
                    </a:moveTo>
                    <a:lnTo>
                      <a:pt x="5484174" y="0"/>
                    </a:lnTo>
                    <a:cubicBezTo>
                      <a:pt x="5494724" y="0"/>
                      <a:pt x="5503276" y="8552"/>
                      <a:pt x="5503276" y="19102"/>
                    </a:cubicBezTo>
                    <a:lnTo>
                      <a:pt x="5503276" y="595848"/>
                    </a:lnTo>
                    <a:cubicBezTo>
                      <a:pt x="5503276" y="600914"/>
                      <a:pt x="5501263" y="605773"/>
                      <a:pt x="5497681" y="609355"/>
                    </a:cubicBezTo>
                    <a:cubicBezTo>
                      <a:pt x="5494099" y="612937"/>
                      <a:pt x="5489241" y="614950"/>
                      <a:pt x="5484174" y="614950"/>
                    </a:cubicBezTo>
                    <a:lnTo>
                      <a:pt x="19102" y="614950"/>
                    </a:lnTo>
                    <a:cubicBezTo>
                      <a:pt x="8552" y="614950"/>
                      <a:pt x="0" y="606398"/>
                      <a:pt x="0" y="595848"/>
                    </a:cubicBezTo>
                    <a:lnTo>
                      <a:pt x="0" y="19102"/>
                    </a:lnTo>
                    <a:cubicBezTo>
                      <a:pt x="0" y="8552"/>
                      <a:pt x="8552" y="0"/>
                      <a:pt x="191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5503276" cy="65305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289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2188573" cy="1751166"/>
              <a:chOff x="0" y="0"/>
              <a:chExt cx="768553" cy="61495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68553" cy="614950"/>
              </a:xfrm>
              <a:custGeom>
                <a:avLst/>
                <a:gdLst/>
                <a:ahLst/>
                <a:cxnLst/>
                <a:rect r="r" b="b" t="t" l="l"/>
                <a:pathLst>
                  <a:path h="614950" w="768553">
                    <a:moveTo>
                      <a:pt x="136781" y="0"/>
                    </a:moveTo>
                    <a:lnTo>
                      <a:pt x="631772" y="0"/>
                    </a:lnTo>
                    <a:cubicBezTo>
                      <a:pt x="707314" y="0"/>
                      <a:pt x="768553" y="61239"/>
                      <a:pt x="768553" y="136781"/>
                    </a:cubicBezTo>
                    <a:lnTo>
                      <a:pt x="768553" y="478169"/>
                    </a:lnTo>
                    <a:cubicBezTo>
                      <a:pt x="768553" y="553711"/>
                      <a:pt x="707314" y="614950"/>
                      <a:pt x="631772" y="614950"/>
                    </a:cubicBezTo>
                    <a:lnTo>
                      <a:pt x="136781" y="614950"/>
                    </a:lnTo>
                    <a:cubicBezTo>
                      <a:pt x="61239" y="614950"/>
                      <a:pt x="0" y="553711"/>
                      <a:pt x="0" y="478169"/>
                    </a:cubicBezTo>
                    <a:lnTo>
                      <a:pt x="0" y="136781"/>
                    </a:lnTo>
                    <a:cubicBezTo>
                      <a:pt x="0" y="61239"/>
                      <a:pt x="61239" y="0"/>
                      <a:pt x="136781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768553" cy="662575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en-US" sz="2099">
                    <a:solidFill>
                      <a:srgbClr val="40352D"/>
                    </a:solidFill>
                    <a:latin typeface="Chonburi"/>
                    <a:ea typeface="Chonburi"/>
                    <a:cs typeface="Chonburi"/>
                    <a:sym typeface="Chonburi"/>
                  </a:rPr>
                  <a:t>더미 데이터 삽입</a:t>
                </a: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56227" y="206834"/>
              <a:ext cx="11654897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-실제 음원 정보를 대용량으로 만들기에는 기술적으로 불가능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- MySQL의 작업 프로시저를 이용해 더미 데이터 삽입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3051087" y="6008766"/>
            <a:ext cx="11895456" cy="1458085"/>
          </a:xfrm>
          <a:custGeom>
            <a:avLst/>
            <a:gdLst/>
            <a:ahLst/>
            <a:cxnLst/>
            <a:rect r="r" b="b" t="t" l="l"/>
            <a:pathLst>
              <a:path h="1458085" w="11895456">
                <a:moveTo>
                  <a:pt x="0" y="0"/>
                </a:moveTo>
                <a:lnTo>
                  <a:pt x="11895457" y="0"/>
                </a:lnTo>
                <a:lnTo>
                  <a:pt x="11895457" y="1458085"/>
                </a:lnTo>
                <a:lnTo>
                  <a:pt x="0" y="1458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15400" r="-52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0" y="6440602"/>
            <a:ext cx="18288000" cy="44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2589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 67000개, 음원 670,000개, 그룹 67000개, 아티스트 201,000명 삽입</a:t>
            </a:r>
          </a:p>
        </p:txBody>
      </p:sp>
      <p:sp>
        <p:nvSpPr>
          <p:cNvPr name="AutoShape 41" id="41"/>
          <p:cNvSpPr/>
          <p:nvPr/>
        </p:nvSpPr>
        <p:spPr>
          <a:xfrm flipH="true">
            <a:off x="8998816" y="5244760"/>
            <a:ext cx="0" cy="7640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검색 결과 출력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67158" y="3103909"/>
            <a:ext cx="11828026" cy="3749697"/>
            <a:chOff x="0" y="0"/>
            <a:chExt cx="5538134" cy="17556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38134" cy="1755688"/>
            </a:xfrm>
            <a:custGeom>
              <a:avLst/>
              <a:gdLst/>
              <a:ahLst/>
              <a:cxnLst/>
              <a:rect r="r" b="b" t="t" l="l"/>
              <a:pathLst>
                <a:path h="1755688" w="5538134">
                  <a:moveTo>
                    <a:pt x="18982" y="0"/>
                  </a:moveTo>
                  <a:lnTo>
                    <a:pt x="5519152" y="0"/>
                  </a:lnTo>
                  <a:cubicBezTo>
                    <a:pt x="5529636" y="0"/>
                    <a:pt x="5538134" y="8498"/>
                    <a:pt x="5538134" y="18982"/>
                  </a:cubicBezTo>
                  <a:lnTo>
                    <a:pt x="5538134" y="1736707"/>
                  </a:lnTo>
                  <a:cubicBezTo>
                    <a:pt x="5538134" y="1747190"/>
                    <a:pt x="5529636" y="1755688"/>
                    <a:pt x="5519152" y="1755688"/>
                  </a:cubicBezTo>
                  <a:lnTo>
                    <a:pt x="18982" y="1755688"/>
                  </a:lnTo>
                  <a:cubicBezTo>
                    <a:pt x="8498" y="1755688"/>
                    <a:pt x="0" y="1747190"/>
                    <a:pt x="0" y="1736707"/>
                  </a:cubicBezTo>
                  <a:lnTo>
                    <a:pt x="0" y="18982"/>
                  </a:lnTo>
                  <a:cubicBezTo>
                    <a:pt x="0" y="8498"/>
                    <a:pt x="8498" y="0"/>
                    <a:pt x="18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538134" cy="1774738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67158" y="3103909"/>
            <a:ext cx="1712882" cy="3749697"/>
            <a:chOff x="0" y="0"/>
            <a:chExt cx="802008" cy="17556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2008" cy="1755688"/>
            </a:xfrm>
            <a:custGeom>
              <a:avLst/>
              <a:gdLst/>
              <a:ahLst/>
              <a:cxnLst/>
              <a:rect r="r" b="b" t="t" l="l"/>
              <a:pathLst>
                <a:path h="1755688" w="802008">
                  <a:moveTo>
                    <a:pt x="131075" y="0"/>
                  </a:moveTo>
                  <a:lnTo>
                    <a:pt x="670933" y="0"/>
                  </a:lnTo>
                  <a:cubicBezTo>
                    <a:pt x="705696" y="0"/>
                    <a:pt x="739036" y="13810"/>
                    <a:pt x="763617" y="38391"/>
                  </a:cubicBezTo>
                  <a:cubicBezTo>
                    <a:pt x="788198" y="62972"/>
                    <a:pt x="802008" y="96312"/>
                    <a:pt x="802008" y="131075"/>
                  </a:cubicBezTo>
                  <a:lnTo>
                    <a:pt x="802008" y="1624613"/>
                  </a:lnTo>
                  <a:cubicBezTo>
                    <a:pt x="802008" y="1697004"/>
                    <a:pt x="743324" y="1755688"/>
                    <a:pt x="670933" y="1755688"/>
                  </a:cubicBezTo>
                  <a:lnTo>
                    <a:pt x="131075" y="1755688"/>
                  </a:lnTo>
                  <a:cubicBezTo>
                    <a:pt x="96312" y="1755688"/>
                    <a:pt x="62972" y="1741879"/>
                    <a:pt x="38391" y="1717297"/>
                  </a:cubicBezTo>
                  <a:cubicBezTo>
                    <a:pt x="13810" y="1692716"/>
                    <a:pt x="0" y="1659377"/>
                    <a:pt x="0" y="1624613"/>
                  </a:cubicBezTo>
                  <a:lnTo>
                    <a:pt x="0" y="131075"/>
                  </a:lnTo>
                  <a:cubicBezTo>
                    <a:pt x="0" y="96312"/>
                    <a:pt x="13810" y="62972"/>
                    <a:pt x="38391" y="38391"/>
                  </a:cubicBezTo>
                  <a:cubicBezTo>
                    <a:pt x="62972" y="13810"/>
                    <a:pt x="96312" y="0"/>
                    <a:pt x="131075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02008" cy="1803313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전체 검색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40352D"/>
                  </a:solidFill>
                  <a:latin typeface="Chonburi"/>
                  <a:ea typeface="Chonburi"/>
                  <a:cs typeface="Chonburi"/>
                  <a:sym typeface="Chonburi"/>
                </a:rPr>
                <a:t>최적화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165895" y="3546388"/>
            <a:ext cx="10585979" cy="358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결과 출력</a:t>
            </a:r>
          </a:p>
          <a:p>
            <a:pPr algn="just">
              <a:lnSpc>
                <a:spcPts val="3213"/>
              </a:lnSpc>
            </a:pP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검색 쿼리 후 추가 데이터 가공을 통해 결과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아티스트가 검색된 경우: 아티스트가 참여한 모든 곡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그룹이 검색된 경우: 아티스트 탭에 그룹 멤버를 함께 출력.</a:t>
            </a:r>
          </a:p>
          <a:p>
            <a:pPr algn="just" marL="453393" indent="-226697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앨범이 검색된 경우: (1) 앨범 수록곡을 결과에 포함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(2) 가장 많이 참여한 아티스트 하나만 출력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(3) 해당 아티스트가 그룹으로 참여했다면 그룹 이름으로 출력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601899" y="2350540"/>
            <a:ext cx="4148358" cy="6712464"/>
          </a:xfrm>
          <a:custGeom>
            <a:avLst/>
            <a:gdLst/>
            <a:ahLst/>
            <a:cxnLst/>
            <a:rect r="r" b="b" t="t" l="l"/>
            <a:pathLst>
              <a:path h="6712464" w="4148358">
                <a:moveTo>
                  <a:pt x="0" y="0"/>
                </a:moveTo>
                <a:lnTo>
                  <a:pt x="4148358" y="0"/>
                </a:lnTo>
                <a:lnTo>
                  <a:pt x="4148358" y="6712464"/>
                </a:lnTo>
                <a:lnTo>
                  <a:pt x="0" y="6712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59922" y="1293265"/>
            <a:ext cx="1344972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진행: 검색 결과 출력(앨범)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83635" y="4214077"/>
            <a:ext cx="7812517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 테이블과 음원 테이블의 정보를 가져오는 쿼리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앨범이 검색된 경우 앨범의 수록곡을 검색 결과에 포함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가장 많이 등장한 아티스트를 출력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가장 많이 등장한 아티스트가 그룹으로 참여한 경우 그룹 이름 출력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검색 대상 문자열 길이가 짧은 순으로 정렬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40352D"/>
                </a:solidFill>
                <a:latin typeface="Chonburi"/>
                <a:ea typeface="Chonburi"/>
                <a:cs typeface="Chonburi"/>
                <a:sym typeface="Chonburi"/>
              </a:rPr>
              <a:t>문자열 길이가 동일한 경우 좋아요 개수가 많은 순으로 정렬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현우</cp:lastModifiedBy>
  <dc:title>앨범 검색 쿼리 먼저 보여주는 버전</dc:title>
  <cp:version>10.105.262.54977</cp:version>
  <dcterms:modified xsi:type="dcterms:W3CDTF">2011-08-01T06:04:30Z</dcterms:modified>
</cp:coreProperties>
</file>